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oboto"/>
      <p:regular r:id="rId37"/>
      <p:bold r:id="rId38"/>
      <p:italic r:id="rId39"/>
      <p:boldItalic r:id="rId40"/>
    </p:embeddedFont>
    <p:embeddedFont>
      <p:font typeface="Roboto Mon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A4E055-F47C-42DE-BC99-4395C3F29F4A}">
  <a:tblStyle styleId="{BBA4E055-F47C-42DE-BC99-4395C3F29F4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4.xml"/><Relationship Id="rId42" Type="http://schemas.openxmlformats.org/officeDocument/2006/relationships/font" Target="fonts/RobotoMono-bold.fntdata"/><Relationship Id="rId41" Type="http://schemas.openxmlformats.org/officeDocument/2006/relationships/font" Target="fonts/RobotoMono-regular.fntdata"/><Relationship Id="rId22" Type="http://schemas.openxmlformats.org/officeDocument/2006/relationships/slide" Target="slides/slide16.xml"/><Relationship Id="rId44" Type="http://schemas.openxmlformats.org/officeDocument/2006/relationships/font" Target="fonts/RobotoMono-boldItalic.fntdata"/><Relationship Id="rId21" Type="http://schemas.openxmlformats.org/officeDocument/2006/relationships/slide" Target="slides/slide15.xml"/><Relationship Id="rId43" Type="http://schemas.openxmlformats.org/officeDocument/2006/relationships/font" Target="fonts/RobotoMon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italic.fntdata"/><Relationship Id="rId16" Type="http://schemas.openxmlformats.org/officeDocument/2006/relationships/slide" Target="slides/slide10.xml"/><Relationship Id="rId38" Type="http://schemas.openxmlformats.org/officeDocument/2006/relationships/font" Target="fonts/Robo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all, today I will  be presenting the paper METIS, from researchers at Princeton and University of Chicago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a171c3f474_0_1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a171c3f474_0_1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need to tune per-query. But we can’t just brute force our way, </a:t>
            </a:r>
            <a:r>
              <a:rPr lang="en"/>
              <a:t>because</a:t>
            </a:r>
            <a:r>
              <a:rPr lang="en"/>
              <a:t> even just with some simple less combination in our knobs, the combination space will explode. </a:t>
            </a: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Hence, we need a system that: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Quickly narrows down</a:t>
            </a:r>
            <a:r>
              <a:rPr lang="en">
                <a:solidFill>
                  <a:schemeClr val="dk1"/>
                </a:solidFill>
              </a:rPr>
              <a:t> the huge configuration space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Chooses good configurations</a:t>
            </a:r>
            <a:r>
              <a:rPr lang="en">
                <a:solidFill>
                  <a:schemeClr val="dk1"/>
                </a:solidFill>
              </a:rPr>
              <a:t> cheaply and dynamically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That’s exactly what METIS will do in the next section.</a:t>
            </a:r>
            <a:endParaRPr>
              <a:solidFill>
                <a:schemeClr val="dk1"/>
              </a:solidFill>
            </a:endParaRPr>
          </a:p>
          <a:p>
            <a:pPr indent="0" lvl="0" marL="0" rtl="0" algn="l">
              <a:spcBef>
                <a:spcPts val="1200"/>
              </a:spcBef>
              <a:spcAft>
                <a:spcPts val="0"/>
              </a:spcAft>
              <a:buNone/>
            </a:pPr>
            <a:br>
              <a:rPr lang="en"/>
            </a:br>
            <a:br>
              <a:rPr lang="en"/>
            </a:br>
            <a:r>
              <a:rPr lang="en">
                <a:solidFill>
                  <a:schemeClr val="dk1"/>
                </a:solidFill>
              </a:rPr>
              <a:t>“Now that we’ve seen how each knob affects quality and delay, the next question is — why not just tune the best configuration per query?”</a:t>
            </a:r>
            <a:br>
              <a:rPr lang="en">
                <a:solidFill>
                  <a:schemeClr val="dk1"/>
                </a:solidFill>
              </a:rPr>
            </a:b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“This figure shows exactly that: when we adapt RAG settings per query, we achieve </a:t>
            </a:r>
            <a:r>
              <a:rPr b="1" lang="en">
                <a:solidFill>
                  <a:schemeClr val="dk1"/>
                </a:solidFill>
              </a:rPr>
              <a:t>up to 3× lower delay</a:t>
            </a:r>
            <a:r>
              <a:rPr lang="en">
                <a:solidFill>
                  <a:schemeClr val="dk1"/>
                </a:solidFill>
              </a:rPr>
              <a:t> for the </a:t>
            </a:r>
            <a:r>
              <a:rPr i="1" lang="en">
                <a:solidFill>
                  <a:schemeClr val="dk1"/>
                </a:solidFill>
              </a:rPr>
              <a:t>same</a:t>
            </a:r>
            <a:r>
              <a:rPr lang="en">
                <a:solidFill>
                  <a:schemeClr val="dk1"/>
                </a:solidFill>
              </a:rPr>
              <a:t> quality.”</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“Static configurations, shown by the Pareto boundary in blue, can’t keep up — to reach similar latency, they lose at least </a:t>
            </a:r>
            <a:r>
              <a:rPr b="1" lang="en">
                <a:solidFill>
                  <a:schemeClr val="dk1"/>
                </a:solidFill>
              </a:rPr>
              <a:t>10% in F1-score.</a:t>
            </a:r>
            <a:r>
              <a:rPr lang="en">
                <a:solidFill>
                  <a:schemeClr val="dk1"/>
                </a:solidFill>
              </a:rPr>
              <a:t>”</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 per-query adaptation clearly helps — but brute-forcing all possible knob combinations is infeasible, since the configuration space grows exponentially.”</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“That’s where METIS comes in — it builds a system that can </a:t>
            </a:r>
            <a:r>
              <a:rPr b="1" lang="en">
                <a:solidFill>
                  <a:schemeClr val="dk1"/>
                </a:solidFill>
              </a:rPr>
              <a:t>narrow down</a:t>
            </a:r>
            <a:r>
              <a:rPr lang="en">
                <a:solidFill>
                  <a:schemeClr val="dk1"/>
                </a:solidFill>
              </a:rPr>
              <a:t> this huge space efficiently and </a:t>
            </a:r>
            <a:r>
              <a:rPr b="1" lang="en">
                <a:solidFill>
                  <a:schemeClr val="dk1"/>
                </a:solidFill>
              </a:rPr>
              <a:t>pick the right configuration dynamically</a:t>
            </a:r>
            <a:r>
              <a:rPr lang="en">
                <a:solidFill>
                  <a:schemeClr val="dk1"/>
                </a:solidFill>
              </a:rPr>
              <a:t> for each query.”</a:t>
            </a:r>
            <a:br>
              <a:rPr lang="en">
                <a:solidFill>
                  <a:schemeClr val="dk1"/>
                </a:solidFill>
              </a:rPr>
            </a:br>
            <a:endParaRPr>
              <a:solidFill>
                <a:schemeClr val="dk1"/>
              </a:solidFill>
            </a:endParaRPr>
          </a:p>
          <a:p>
            <a:pPr indent="0" lvl="0" marL="0" rtl="0" algn="l">
              <a:spcBef>
                <a:spcPts val="1200"/>
              </a:spcBef>
              <a:spcAft>
                <a:spcPts val="0"/>
              </a:spcAft>
              <a:buNone/>
            </a:pPr>
            <a:br>
              <a:rPr lang="en"/>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171c3f474_0_1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a171c3f474_0_1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a171c3f474_0_1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a171c3f474_0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that we’ve seen the motivation for per-query tuning, METIS is the system designed to make that practical.”</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“METIS doesn’t replace the LLM — it acts as a </a:t>
            </a:r>
            <a:r>
              <a:rPr b="1" lang="en">
                <a:solidFill>
                  <a:schemeClr val="dk1"/>
                </a:solidFill>
              </a:rPr>
              <a:t>RAG controller</a:t>
            </a:r>
            <a:r>
              <a:rPr lang="en">
                <a:solidFill>
                  <a:schemeClr val="dk1"/>
                </a:solidFill>
              </a:rPr>
              <a:t>, deciding </a:t>
            </a:r>
            <a:r>
              <a:rPr i="1" lang="en">
                <a:solidFill>
                  <a:schemeClr val="dk1"/>
                </a:solidFill>
              </a:rPr>
              <a:t>how</a:t>
            </a:r>
            <a:r>
              <a:rPr lang="en">
                <a:solidFill>
                  <a:schemeClr val="dk1"/>
                </a:solidFill>
              </a:rPr>
              <a:t> the LLM should process each query. Think of it as an autopilot that manages the RAG pipeline dynamically.”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has three main components:</a:t>
            </a:r>
            <a:br>
              <a:rPr lang="en">
                <a:solidFill>
                  <a:schemeClr val="dk1"/>
                </a:solidFill>
              </a:rPr>
            </a:br>
            <a:r>
              <a:rPr lang="en">
                <a:solidFill>
                  <a:schemeClr val="dk1"/>
                </a:solidFill>
              </a:rPr>
              <a:t> 1️⃣ </a:t>
            </a:r>
            <a:r>
              <a:rPr b="1" lang="en">
                <a:solidFill>
                  <a:schemeClr val="dk1"/>
                </a:solidFill>
              </a:rPr>
              <a:t>LLM Profiler</a:t>
            </a:r>
            <a:r>
              <a:rPr lang="en">
                <a:solidFill>
                  <a:schemeClr val="dk1"/>
                </a:solidFill>
              </a:rPr>
              <a:t> — analyzes the incoming query and predicts its complexity, reasoning type, and information needs.</a:t>
            </a:r>
            <a:br>
              <a:rPr lang="en">
                <a:solidFill>
                  <a:schemeClr val="dk1"/>
                </a:solidFill>
              </a:rPr>
            </a:br>
            <a:r>
              <a:rPr lang="en">
                <a:solidFill>
                  <a:schemeClr val="dk1"/>
                </a:solidFill>
              </a:rPr>
              <a:t> 2️⃣ </a:t>
            </a:r>
            <a:r>
              <a:rPr b="1" lang="en">
                <a:solidFill>
                  <a:schemeClr val="dk1"/>
                </a:solidFill>
              </a:rPr>
              <a:t>Configuration Space Pruner</a:t>
            </a:r>
            <a:r>
              <a:rPr lang="en">
                <a:solidFill>
                  <a:schemeClr val="dk1"/>
                </a:solidFill>
              </a:rPr>
              <a:t> — uses that profile to narrow down from thousands of possible RAG settings to just a few promising ones.</a:t>
            </a:r>
            <a:br>
              <a:rPr lang="en">
                <a:solidFill>
                  <a:schemeClr val="dk1"/>
                </a:solidFill>
              </a:rPr>
            </a:br>
            <a:r>
              <a:rPr lang="en">
                <a:solidFill>
                  <a:schemeClr val="dk1"/>
                </a:solidFill>
              </a:rPr>
              <a:t> 3️⃣ </a:t>
            </a:r>
            <a:r>
              <a:rPr b="1" lang="en">
                <a:solidFill>
                  <a:schemeClr val="dk1"/>
                </a:solidFill>
              </a:rPr>
              <a:t>Joint Scheduler</a:t>
            </a:r>
            <a:r>
              <a:rPr lang="en">
                <a:solidFill>
                  <a:schemeClr val="dk1"/>
                </a:solidFill>
              </a:rPr>
              <a:t> — picks the best configuration that fits current GPU memory and load, so we balance delay and quality.”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diagram shows this flow: the query first goes through the profiler → pruned configuration space → joint scheduler → and finally to retrieval and synthesis using the chosen settings.”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what makes METIS different is this end-to-end adaptivity — it tunes configurations </a:t>
            </a:r>
            <a:r>
              <a:rPr i="1" lang="en">
                <a:solidFill>
                  <a:schemeClr val="dk1"/>
                </a:solidFill>
              </a:rPr>
              <a:t>per query</a:t>
            </a:r>
            <a:r>
              <a:rPr lang="en">
                <a:solidFill>
                  <a:schemeClr val="dk1"/>
                </a:solidFill>
              </a:rPr>
              <a:t> while being aware of </a:t>
            </a:r>
            <a:r>
              <a:rPr i="1" lang="en">
                <a:solidFill>
                  <a:schemeClr val="dk1"/>
                </a:solidFill>
              </a:rPr>
              <a:t>system resources</a:t>
            </a:r>
            <a:r>
              <a:rPr lang="en">
                <a:solidFill>
                  <a:schemeClr val="dk1"/>
                </a:solidFill>
              </a:rPr>
              <a:t>, something earlier RAG systems never did.”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a171c3f474_0_1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a171c3f474_0_1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The first thing METIS does for each query is to </a:t>
            </a:r>
            <a:r>
              <a:rPr b="1" lang="en">
                <a:solidFill>
                  <a:schemeClr val="dk1"/>
                </a:solidFill>
              </a:rPr>
              <a:t>create a “profile” of the question.</a:t>
            </a:r>
            <a:endParaRPr b="1">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Query Complexity — “Is this question hard or simple?”  </a:t>
            </a:r>
            <a:r>
              <a:rPr lang="en">
                <a:solidFill>
                  <a:schemeClr val="dk1"/>
                </a:solidFill>
              </a:rPr>
              <a:t>Output: </a:t>
            </a:r>
            <a:r>
              <a:rPr b="1" lang="en">
                <a:solidFill>
                  <a:schemeClr val="dk1"/>
                </a:solidFill>
              </a:rPr>
              <a:t>High / Low</a:t>
            </a:r>
            <a:endParaRPr b="1">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i="1" lang="en">
                <a:solidFill>
                  <a:schemeClr val="dk1"/>
                </a:solidFill>
              </a:rPr>
              <a:t>Low</a:t>
            </a:r>
            <a:r>
              <a:rPr lang="en">
                <a:solidFill>
                  <a:schemeClr val="dk1"/>
                </a:solidFill>
              </a:rPr>
              <a:t> = simple “lookup” questions like </a:t>
            </a:r>
            <a:r>
              <a:rPr i="1" lang="en">
                <a:solidFill>
                  <a:schemeClr val="dk1"/>
                </a:solidFill>
              </a:rPr>
              <a:t>“Who is NVIDIA’s CEO; </a:t>
            </a:r>
            <a:endParaRPr i="1">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i="1" lang="en">
                <a:solidFill>
                  <a:schemeClr val="dk1"/>
                </a:solidFill>
              </a:rPr>
              <a:t>High</a:t>
            </a:r>
            <a:r>
              <a:rPr lang="en">
                <a:solidFill>
                  <a:schemeClr val="dk1"/>
                </a:solidFill>
              </a:rPr>
              <a:t> = explanatory or multi-step questions like </a:t>
            </a:r>
            <a:r>
              <a:rPr i="1" lang="en">
                <a:solidFill>
                  <a:schemeClr val="dk1"/>
                </a:solidFill>
              </a:rPr>
              <a:t>“Why did Voyager 1 leave the solar system?”</a:t>
            </a:r>
            <a:endParaRPr i="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Joint Reasoning Requirement — “Do I need to combine multiple facts?” </a:t>
            </a:r>
            <a:r>
              <a:rPr lang="en">
                <a:solidFill>
                  <a:schemeClr val="dk1"/>
                </a:solidFill>
              </a:rPr>
              <a:t>Output: </a:t>
            </a:r>
            <a:r>
              <a:rPr b="1" lang="en">
                <a:solidFill>
                  <a:schemeClr val="dk1"/>
                </a:solidFill>
              </a:rPr>
              <a:t>Yes / No</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i="1" lang="en">
                <a:solidFill>
                  <a:schemeClr val="dk1"/>
                </a:solidFill>
              </a:rPr>
              <a:t>No</a:t>
            </a:r>
            <a:r>
              <a:rPr lang="en">
                <a:solidFill>
                  <a:schemeClr val="dk1"/>
                </a:solidFill>
              </a:rPr>
              <a:t> = one chunk contains the full answer.  e.g., </a:t>
            </a:r>
            <a:r>
              <a:rPr i="1" lang="en">
                <a:solidFill>
                  <a:schemeClr val="dk1"/>
                </a:solidFill>
              </a:rPr>
              <a:t>“What is Tesla’s headquarters address?”</a:t>
            </a:r>
            <a:endParaRPr i="1">
              <a:solidFill>
                <a:schemeClr val="dk1"/>
              </a:solidFill>
            </a:endParaRPr>
          </a:p>
          <a:p>
            <a:pPr indent="-298450" lvl="0" marL="457200" rtl="0" algn="l">
              <a:lnSpc>
                <a:spcPct val="115000"/>
              </a:lnSpc>
              <a:spcBef>
                <a:spcPts val="0"/>
              </a:spcBef>
              <a:spcAft>
                <a:spcPts val="0"/>
              </a:spcAft>
              <a:buClr>
                <a:schemeClr val="dk1"/>
              </a:buClr>
              <a:buSzPts val="1100"/>
              <a:buChar char="●"/>
            </a:pPr>
            <a:r>
              <a:rPr i="1" lang="en">
                <a:solidFill>
                  <a:schemeClr val="dk1"/>
                </a:solidFill>
              </a:rPr>
              <a:t>Yes</a:t>
            </a:r>
            <a:r>
              <a:rPr lang="en">
                <a:solidFill>
                  <a:schemeClr val="dk1"/>
                </a:solidFill>
              </a:rPr>
              <a:t> = you must connect data from several chunks.  e.g., </a:t>
            </a:r>
            <a:r>
              <a:rPr i="1" lang="en">
                <a:solidFill>
                  <a:schemeClr val="dk1"/>
                </a:solidFill>
              </a:rPr>
              <a:t>“Compare Tesla’s and Ford’s 2023 profits.”</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Pieces of Information Required — “How many separate items must I look at?” </a:t>
            </a:r>
            <a:r>
              <a:rPr lang="en">
                <a:solidFill>
                  <a:schemeClr val="dk1"/>
                </a:solidFill>
              </a:rPr>
              <a:t>Numeric estimate (1–10).</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e.g., For </a:t>
            </a:r>
            <a:r>
              <a:rPr i="1" lang="en">
                <a:solidFill>
                  <a:schemeClr val="dk1"/>
                </a:solidFill>
              </a:rPr>
              <a:t>“Compare NVIDIA’s profits across 3 quarters,”</a:t>
            </a:r>
            <a:r>
              <a:rPr lang="en">
                <a:solidFill>
                  <a:schemeClr val="dk1"/>
                </a:solidFill>
              </a:rPr>
              <a:t> → 3 pieces.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Length of Summarization Needed — “How much should I condense each chunk?” </a:t>
            </a:r>
            <a:r>
              <a:rPr lang="en">
                <a:solidFill>
                  <a:schemeClr val="dk1"/>
                </a:solidFill>
              </a:rPr>
              <a:t>30 – 200 words typically.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Complex, data-heavy queries need longer summaries; simple ones can get by with shorter ones.</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Modern LLMs are good at </a:t>
            </a:r>
            <a:r>
              <a:rPr b="1" lang="en">
                <a:solidFill>
                  <a:schemeClr val="dk1"/>
                </a:solidFill>
              </a:rPr>
              <a:t>analyzing language structure and intent. </a:t>
            </a:r>
            <a:r>
              <a:rPr lang="en">
                <a:solidFill>
                  <a:schemeClr val="dk1"/>
                </a:solidFill>
              </a:rPr>
              <a:t>They can tell the difference between a factual lookup (“Who”) and a reasoning question (“Why,” “Compare,” “Summarize”).</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a171c3f474_0_1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a171c3f474_0_1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shows the prompt that the authors use to get the answers to the 4 questions that help profile each query. </a:t>
            </a:r>
            <a:endParaRPr/>
          </a:p>
          <a:p>
            <a:pPr indent="0" lvl="0" marL="0" rtl="0" algn="l">
              <a:spcBef>
                <a:spcPts val="0"/>
              </a:spcBef>
              <a:spcAft>
                <a:spcPts val="0"/>
              </a:spcAft>
              <a:buNone/>
            </a:pPr>
            <a:r>
              <a:rPr lang="en"/>
              <a:t>Also another example shows the metadata about the dataset that is passed while profiling that influences the LLM’s decision </a:t>
            </a:r>
            <a:endParaRPr/>
          </a:p>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They explicitly state: “We use a very simple prompt… we don’t perform any prompt tuning or optimizations.” Because their goal is not to craft the perfect prompt — it’s to show that </a:t>
            </a:r>
            <a:r>
              <a:rPr b="1" lang="en">
                <a:solidFill>
                  <a:schemeClr val="dk1"/>
                </a:solidFill>
              </a:rPr>
              <a:t>even a straightforward natural-language instruction</a:t>
            </a:r>
            <a:r>
              <a:rPr lang="en">
                <a:solidFill>
                  <a:schemeClr val="dk1"/>
                </a:solidFill>
              </a:rPr>
              <a:t> can yield strong profiling accuracy when paired with the METIS mapping and scheduling pipeline.</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Clr>
                <a:schemeClr val="dk1"/>
              </a:buClr>
              <a:buSzPts val="1100"/>
              <a:buFont typeface="Arial"/>
              <a:buNone/>
            </a:pPr>
            <a:r>
              <a:rPr lang="en"/>
              <a:t>The authors also tested feeding the profiler more data (like which embedding model is used). It didn’t improve results much — because embedding models behave similarly.</a:t>
            </a:r>
            <a:endParaRPr/>
          </a:p>
          <a:p>
            <a:pPr indent="0" lvl="0" marL="0" rtl="0" algn="l">
              <a:spcBef>
                <a:spcPts val="0"/>
              </a:spcBef>
              <a:spcAft>
                <a:spcPts val="0"/>
              </a:spcAft>
              <a:buNone/>
            </a:pPr>
            <a:r>
              <a:rPr lang="en"/>
              <a:t>So they stick to simple, high-level metadata.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a171c3f474_0_1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a171c3f474_0_1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Algorithm: -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If </a:t>
            </a:r>
            <a:r>
              <a:rPr b="1" lang="en">
                <a:solidFill>
                  <a:schemeClr val="dk1"/>
                </a:solidFill>
              </a:rPr>
              <a:t>no joint reasoning</a:t>
            </a:r>
            <a:r>
              <a:rPr lang="en">
                <a:solidFill>
                  <a:schemeClr val="dk1"/>
                </a:solidFill>
              </a:rPr>
              <a:t> → use </a:t>
            </a:r>
            <a:r>
              <a:rPr b="1" lang="en">
                <a:solidFill>
                  <a:schemeClr val="dk1"/>
                </a:solidFill>
              </a:rPr>
              <a:t>map_rerank</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Else if </a:t>
            </a:r>
            <a:r>
              <a:rPr b="1" lang="en">
                <a:solidFill>
                  <a:schemeClr val="dk1"/>
                </a:solidFill>
              </a:rPr>
              <a:t>joint reasoning</a:t>
            </a:r>
            <a:r>
              <a:rPr lang="en">
                <a:solidFill>
                  <a:schemeClr val="dk1"/>
                </a:solidFill>
              </a:rPr>
              <a:t> and </a:t>
            </a:r>
            <a:r>
              <a:rPr b="1" lang="en">
                <a:solidFill>
                  <a:schemeClr val="dk1"/>
                </a:solidFill>
              </a:rPr>
              <a:t>low complexity</a:t>
            </a:r>
            <a:r>
              <a:rPr lang="en">
                <a:solidFill>
                  <a:schemeClr val="dk1"/>
                </a:solidFill>
              </a:rPr>
              <a:t> → use </a:t>
            </a:r>
            <a:r>
              <a:rPr b="1" lang="en">
                <a:solidFill>
                  <a:schemeClr val="dk1"/>
                </a:solidFill>
              </a:rPr>
              <a:t>stuff</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Else (</a:t>
            </a:r>
            <a:r>
              <a:rPr b="1" lang="en">
                <a:solidFill>
                  <a:schemeClr val="dk1"/>
                </a:solidFill>
              </a:rPr>
              <a:t>joint + high complexity</a:t>
            </a:r>
            <a:r>
              <a:rPr lang="en">
                <a:solidFill>
                  <a:schemeClr val="dk1"/>
                </a:solidFill>
              </a:rPr>
              <a:t>) → consider </a:t>
            </a:r>
            <a:r>
              <a:rPr b="1" lang="en">
                <a:solidFill>
                  <a:schemeClr val="dk1"/>
                </a:solidFill>
              </a:rPr>
              <a:t>stuff or map_reduce</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Set </a:t>
            </a:r>
            <a:r>
              <a:rPr lang="en">
                <a:solidFill>
                  <a:srgbClr val="188038"/>
                </a:solidFill>
                <a:latin typeface="Roboto Mono"/>
                <a:ea typeface="Roboto Mono"/>
                <a:cs typeface="Roboto Mono"/>
                <a:sym typeface="Roboto Mono"/>
              </a:rPr>
              <a:t>num_chunks</a:t>
            </a:r>
            <a:r>
              <a:rPr lang="en">
                <a:solidFill>
                  <a:schemeClr val="dk1"/>
                </a:solidFill>
              </a:rPr>
              <a:t> range to </a:t>
            </a:r>
            <a:r>
              <a:rPr b="1" lang="en">
                <a:solidFill>
                  <a:schemeClr val="dk1"/>
                </a:solidFill>
              </a:rPr>
              <a:t>[n, 3n]</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Lower bound n ensures you at least try to retrieve one chunk per needed piece of info.</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Upper bound 3n gives wiggle room because retrievers often need </a:t>
            </a:r>
            <a:r>
              <a:rPr b="1" lang="en">
                <a:solidFill>
                  <a:schemeClr val="dk1"/>
                </a:solidFill>
              </a:rPr>
              <a:t>2–3×</a:t>
            </a:r>
            <a:r>
              <a:rPr lang="en">
                <a:solidFill>
                  <a:schemeClr val="dk1"/>
                </a:solidFill>
              </a:rPr>
              <a:t> redundancy to reliably grab the right info.</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Also leaves options for the scheduler to pick what fits GPU memory.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Set </a:t>
            </a:r>
            <a:r>
              <a:rPr lang="en">
                <a:solidFill>
                  <a:srgbClr val="188038"/>
                </a:solidFill>
                <a:latin typeface="Roboto Mono"/>
                <a:ea typeface="Roboto Mono"/>
                <a:cs typeface="Roboto Mono"/>
                <a:sym typeface="Roboto Mono"/>
              </a:rPr>
              <a:t>intermediate_length</a:t>
            </a:r>
            <a:r>
              <a:rPr lang="en">
                <a:solidFill>
                  <a:schemeClr val="dk1"/>
                </a:solidFill>
              </a:rPr>
              <a:t> to the profiler’s suggested </a:t>
            </a:r>
            <a:r>
              <a:rPr b="1" lang="en">
                <a:solidFill>
                  <a:schemeClr val="dk1"/>
                </a:solidFill>
              </a:rPr>
              <a:t>range</a:t>
            </a:r>
            <a:r>
              <a:rPr lang="en">
                <a:solidFill>
                  <a:schemeClr val="dk1"/>
                </a:solidFill>
              </a:rPr>
              <a:t>.</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Why does this configuration output are ranges ?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Keeps </a:t>
            </a:r>
            <a:r>
              <a:rPr b="1" lang="en">
                <a:solidFill>
                  <a:schemeClr val="dk1"/>
                </a:solidFill>
              </a:rPr>
              <a:t>quality high</a:t>
            </a:r>
            <a:r>
              <a:rPr lang="en">
                <a:solidFill>
                  <a:schemeClr val="dk1"/>
                </a:solidFill>
              </a:rPr>
              <a:t> (we don’t prune away good options)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Keeps search </a:t>
            </a:r>
            <a:r>
              <a:rPr b="1" lang="en">
                <a:solidFill>
                  <a:schemeClr val="dk1"/>
                </a:solidFill>
              </a:rPr>
              <a:t>small</a:t>
            </a:r>
            <a:r>
              <a:rPr lang="en">
                <a:solidFill>
                  <a:schemeClr val="dk1"/>
                </a:solidFill>
              </a:rPr>
              <a:t> (50–100× fewer configs)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Leaves room for the </a:t>
            </a:r>
            <a:r>
              <a:rPr b="1" lang="en">
                <a:solidFill>
                  <a:schemeClr val="dk1"/>
                </a:solidFill>
              </a:rPr>
              <a:t>scheduler</a:t>
            </a:r>
            <a:r>
              <a:rPr lang="en">
                <a:solidFill>
                  <a:schemeClr val="dk1"/>
                </a:solidFill>
              </a:rPr>
              <a:t> to choose what fits current GPU memory</a:t>
            </a:r>
            <a:br>
              <a:rPr lang="en">
                <a:solidFill>
                  <a:schemeClr val="dk1"/>
                </a:solidFill>
              </a:rPr>
            </a:b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a171c3f474_0_1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a171c3f474_0_1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solidFill>
                  <a:schemeClr val="dk1"/>
                </a:solidFill>
              </a:rPr>
              <a:t>Question: - Now </a:t>
            </a:r>
            <a:r>
              <a:rPr lang="en" sz="1000">
                <a:solidFill>
                  <a:schemeClr val="dk1"/>
                </a:solidFill>
              </a:rPr>
              <a:t>w</a:t>
            </a:r>
            <a:r>
              <a:rPr lang="en" sz="1000">
                <a:solidFill>
                  <a:schemeClr val="dk1"/>
                </a:solidFill>
              </a:rPr>
              <a:t>e have a </a:t>
            </a:r>
            <a:r>
              <a:rPr b="1" lang="en" sz="1000">
                <a:solidFill>
                  <a:schemeClr val="dk1"/>
                </a:solidFill>
              </a:rPr>
              <a:t>small set of good configs</a:t>
            </a:r>
            <a:r>
              <a:rPr lang="en" sz="1000">
                <a:solidFill>
                  <a:schemeClr val="dk1"/>
                </a:solidFill>
              </a:rPr>
              <a:t> for this query. Which </a:t>
            </a:r>
            <a:r>
              <a:rPr b="1" lang="en" sz="1000">
                <a:solidFill>
                  <a:schemeClr val="dk1"/>
                </a:solidFill>
              </a:rPr>
              <a:t>single</a:t>
            </a:r>
            <a:r>
              <a:rPr lang="en" sz="1000">
                <a:solidFill>
                  <a:schemeClr val="dk1"/>
                </a:solidFill>
              </a:rPr>
              <a:t> config should we run </a:t>
            </a:r>
            <a:r>
              <a:rPr b="1" lang="en" sz="1000">
                <a:solidFill>
                  <a:schemeClr val="dk1"/>
                </a:solidFill>
              </a:rPr>
              <a:t>right now</a:t>
            </a:r>
            <a:r>
              <a:rPr lang="en" sz="1000">
                <a:solidFill>
                  <a:schemeClr val="dk1"/>
                </a:solidFill>
              </a:rPr>
              <a:t>?</a:t>
            </a:r>
            <a:endParaRPr sz="1000">
              <a:solidFill>
                <a:schemeClr val="dk1"/>
              </a:solidFill>
            </a:endParaRPr>
          </a:p>
          <a:p>
            <a:pPr indent="0" lvl="0" marL="0" rtl="0" algn="l">
              <a:lnSpc>
                <a:spcPct val="115000"/>
              </a:lnSpc>
              <a:spcBef>
                <a:spcPts val="1200"/>
              </a:spcBef>
              <a:spcAft>
                <a:spcPts val="0"/>
              </a:spcAft>
              <a:buNone/>
            </a:pPr>
            <a:r>
              <a:rPr lang="en" sz="1000">
                <a:solidFill>
                  <a:schemeClr val="dk1"/>
                </a:solidFill>
              </a:rPr>
              <a:t>Answer: </a:t>
            </a:r>
            <a:r>
              <a:rPr b="1" lang="en" sz="1000">
                <a:solidFill>
                  <a:schemeClr val="dk1"/>
                </a:solidFill>
              </a:rPr>
              <a:t>Pick the best one that fits GPU memory now</a:t>
            </a:r>
            <a:r>
              <a:rPr lang="en" sz="1000">
                <a:solidFill>
                  <a:schemeClr val="dk1"/>
                </a:solidFill>
              </a:rPr>
              <a:t> (to avoid queuing), while staying inside the pruned, quality-safe set.</a:t>
            </a:r>
            <a:endParaRPr sz="1000">
              <a:solidFill>
                <a:schemeClr val="dk1"/>
              </a:solidFill>
            </a:endParaRPr>
          </a:p>
          <a:p>
            <a:pPr indent="0" lvl="0" marL="0" rtl="0" algn="l">
              <a:lnSpc>
                <a:spcPct val="115000"/>
              </a:lnSpc>
              <a:spcBef>
                <a:spcPts val="1200"/>
              </a:spcBef>
              <a:spcAft>
                <a:spcPts val="0"/>
              </a:spcAft>
              <a:buNone/>
            </a:pPr>
            <a:r>
              <a:rPr lang="en" sz="1000">
                <a:solidFill>
                  <a:schemeClr val="dk1"/>
                </a:solidFill>
              </a:rPr>
              <a:t>Why? Because even a “computationally lighter” method can be </a:t>
            </a:r>
            <a:r>
              <a:rPr b="1" lang="en" sz="1000">
                <a:solidFill>
                  <a:schemeClr val="dk1"/>
                </a:solidFill>
              </a:rPr>
              <a:t>slower overall</a:t>
            </a:r>
            <a:r>
              <a:rPr lang="en" sz="1000">
                <a:solidFill>
                  <a:schemeClr val="dk1"/>
                </a:solidFill>
              </a:rPr>
              <a:t> if it </a:t>
            </a:r>
            <a:r>
              <a:rPr b="1" lang="en" sz="1000">
                <a:solidFill>
                  <a:schemeClr val="dk1"/>
                </a:solidFill>
              </a:rPr>
              <a:t>doesn’t fit in memory</a:t>
            </a:r>
            <a:r>
              <a:rPr lang="en" sz="1000">
                <a:solidFill>
                  <a:schemeClr val="dk1"/>
                </a:solidFill>
              </a:rPr>
              <a:t> and must </a:t>
            </a:r>
            <a:r>
              <a:rPr b="1" lang="en" sz="1000">
                <a:solidFill>
                  <a:schemeClr val="dk1"/>
                </a:solidFill>
              </a:rPr>
              <a:t>wait</a:t>
            </a:r>
            <a:r>
              <a:rPr lang="en" sz="1000">
                <a:solidFill>
                  <a:schemeClr val="dk1"/>
                </a:solidFill>
              </a:rPr>
              <a:t>.</a:t>
            </a:r>
            <a:endParaRPr sz="1000">
              <a:solidFill>
                <a:schemeClr val="dk1"/>
              </a:solidFill>
            </a:endParaRPr>
          </a:p>
          <a:p>
            <a:pPr indent="0" lvl="0" marL="0" rtl="0" algn="l">
              <a:lnSpc>
                <a:spcPct val="115000"/>
              </a:lnSpc>
              <a:spcBef>
                <a:spcPts val="1800"/>
              </a:spcBef>
              <a:spcAft>
                <a:spcPts val="0"/>
              </a:spcAft>
              <a:buNone/>
            </a:pPr>
            <a:r>
              <a:rPr b="1" lang="en" sz="1000">
                <a:solidFill>
                  <a:schemeClr val="dk1"/>
                </a:solidFill>
              </a:rPr>
              <a:t>Why joint scheduling matters (vs. separating decisions)</a:t>
            </a:r>
            <a:endParaRPr b="1" sz="1000">
              <a:solidFill>
                <a:schemeClr val="dk1"/>
              </a:solidFill>
            </a:endParaRPr>
          </a:p>
          <a:p>
            <a:pPr indent="0" lvl="0" marL="0" rtl="0" algn="l">
              <a:lnSpc>
                <a:spcPct val="115000"/>
              </a:lnSpc>
              <a:spcBef>
                <a:spcPts val="1200"/>
              </a:spcBef>
              <a:spcAft>
                <a:spcPts val="0"/>
              </a:spcAft>
              <a:buNone/>
            </a:pPr>
            <a:r>
              <a:rPr lang="en" sz="1000">
                <a:solidFill>
                  <a:schemeClr val="dk1"/>
                </a:solidFill>
              </a:rPr>
              <a:t>If you pick “theoretically fastest” config </a:t>
            </a:r>
            <a:r>
              <a:rPr b="1" lang="en" sz="1000">
                <a:solidFill>
                  <a:schemeClr val="dk1"/>
                </a:solidFill>
              </a:rPr>
              <a:t>without</a:t>
            </a:r>
            <a:r>
              <a:rPr lang="en" sz="1000">
                <a:solidFill>
                  <a:schemeClr val="dk1"/>
                </a:solidFill>
              </a:rPr>
              <a:t> checking memory (baseline), you can end up </a:t>
            </a:r>
            <a:r>
              <a:rPr b="1" lang="en" sz="1000">
                <a:solidFill>
                  <a:schemeClr val="dk1"/>
                </a:solidFill>
              </a:rPr>
              <a:t>waiting</a:t>
            </a:r>
            <a:r>
              <a:rPr lang="en" sz="1000">
                <a:solidFill>
                  <a:schemeClr val="dk1"/>
                </a:solidFill>
              </a:rPr>
              <a:t>, which makes it </a:t>
            </a:r>
            <a:r>
              <a:rPr b="1" lang="en" sz="1000">
                <a:solidFill>
                  <a:schemeClr val="dk1"/>
                </a:solidFill>
              </a:rPr>
              <a:t>slower</a:t>
            </a:r>
            <a:r>
              <a:rPr lang="en" sz="1000">
                <a:solidFill>
                  <a:schemeClr val="dk1"/>
                </a:solidFill>
              </a:rPr>
              <a:t> end-to-end.</a:t>
            </a:r>
            <a:br>
              <a:rPr lang="en" sz="1000">
                <a:solidFill>
                  <a:schemeClr val="dk1"/>
                </a:solidFill>
              </a:rPr>
            </a:br>
            <a:r>
              <a:rPr lang="en" sz="1000">
                <a:solidFill>
                  <a:schemeClr val="dk1"/>
                </a:solidFill>
              </a:rPr>
              <a:t> METIS avoids this by </a:t>
            </a:r>
            <a:r>
              <a:rPr b="1" lang="en" sz="1000">
                <a:solidFill>
                  <a:schemeClr val="dk1"/>
                </a:solidFill>
              </a:rPr>
              <a:t>coupling</a:t>
            </a:r>
            <a:r>
              <a:rPr lang="en" sz="1000">
                <a:solidFill>
                  <a:schemeClr val="dk1"/>
                </a:solidFill>
              </a:rPr>
              <a:t> config choice with </a:t>
            </a:r>
            <a:r>
              <a:rPr b="1" lang="en" sz="1000">
                <a:solidFill>
                  <a:schemeClr val="dk1"/>
                </a:solidFill>
              </a:rPr>
              <a:t>live resource checks</a:t>
            </a:r>
            <a:r>
              <a:rPr lang="en" sz="1000">
                <a:solidFill>
                  <a:schemeClr val="dk1"/>
                </a:solidFill>
              </a:rPr>
              <a:t>.</a:t>
            </a:r>
            <a:endParaRPr sz="1000">
              <a:solidFill>
                <a:schemeClr val="dk1"/>
              </a:solidFill>
            </a:endParaRPr>
          </a:p>
          <a:p>
            <a:pPr indent="0" lvl="0" marL="0" rtl="0" algn="l">
              <a:lnSpc>
                <a:spcPct val="115000"/>
              </a:lnSpc>
              <a:spcBef>
                <a:spcPts val="1200"/>
              </a:spcBef>
              <a:spcAft>
                <a:spcPts val="0"/>
              </a:spcAft>
              <a:buNone/>
            </a:pPr>
            <a:r>
              <a:rPr b="1" lang="en" sz="1000">
                <a:solidFill>
                  <a:schemeClr val="dk1"/>
                </a:solidFill>
              </a:rPr>
              <a:t>Figure 8 intuition</a:t>
            </a:r>
            <a:endParaRPr b="1" sz="1000">
              <a:solidFill>
                <a:schemeClr val="dk1"/>
              </a:solidFill>
            </a:endParaRPr>
          </a:p>
          <a:p>
            <a:pPr indent="-292100" lvl="0" marL="457200" rtl="0" algn="l">
              <a:lnSpc>
                <a:spcPct val="115000"/>
              </a:lnSpc>
              <a:spcBef>
                <a:spcPts val="1200"/>
              </a:spcBef>
              <a:spcAft>
                <a:spcPts val="0"/>
              </a:spcAft>
              <a:buClr>
                <a:schemeClr val="dk1"/>
              </a:buClr>
              <a:buSzPts val="1000"/>
              <a:buChar char="●"/>
            </a:pPr>
            <a:r>
              <a:rPr b="1" lang="en" sz="1000">
                <a:solidFill>
                  <a:schemeClr val="dk1"/>
                </a:solidFill>
              </a:rPr>
              <a:t>stuff</a:t>
            </a:r>
            <a:r>
              <a:rPr lang="en" sz="1000">
                <a:solidFill>
                  <a:schemeClr val="dk1"/>
                </a:solidFill>
              </a:rPr>
              <a:t> is usually faster </a:t>
            </a:r>
            <a:r>
              <a:rPr b="1" lang="en" sz="1000">
                <a:solidFill>
                  <a:schemeClr val="dk1"/>
                </a:solidFill>
              </a:rPr>
              <a:t>if</a:t>
            </a:r>
            <a:r>
              <a:rPr lang="en" sz="1000">
                <a:solidFill>
                  <a:schemeClr val="dk1"/>
                </a:solidFill>
              </a:rPr>
              <a:t> it fits (one big prompt). But </a:t>
            </a:r>
            <a:r>
              <a:rPr b="1" lang="en" sz="1000">
                <a:solidFill>
                  <a:schemeClr val="dk1"/>
                </a:solidFill>
              </a:rPr>
              <a:t>stuff</a:t>
            </a:r>
            <a:r>
              <a:rPr lang="en" sz="1000">
                <a:solidFill>
                  <a:schemeClr val="dk1"/>
                </a:solidFill>
              </a:rPr>
              <a:t> is </a:t>
            </a:r>
            <a:r>
              <a:rPr b="1" lang="en" sz="1000">
                <a:solidFill>
                  <a:schemeClr val="dk1"/>
                </a:solidFill>
              </a:rPr>
              <a:t>memory-hungry</a:t>
            </a:r>
            <a:r>
              <a:rPr lang="en" sz="1000">
                <a:solidFill>
                  <a:schemeClr val="dk1"/>
                </a:solidFill>
              </a:rPr>
              <a:t>: long inputs (many chunks) can exceed available VRAM → the request waits in queue.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map_reduce</a:t>
            </a:r>
            <a:r>
              <a:rPr lang="en" sz="1000">
                <a:solidFill>
                  <a:schemeClr val="dk1"/>
                </a:solidFill>
              </a:rPr>
              <a:t> runs in </a:t>
            </a:r>
            <a:r>
              <a:rPr b="1" lang="en" sz="1000">
                <a:solidFill>
                  <a:schemeClr val="dk1"/>
                </a:solidFill>
              </a:rPr>
              <a:t>smaller slices</a:t>
            </a:r>
            <a:r>
              <a:rPr lang="en" sz="1000">
                <a:solidFill>
                  <a:schemeClr val="dk1"/>
                </a:solidFill>
              </a:rPr>
              <a:t> (mappers, then reducer). Even if it needs more total compute, its </a:t>
            </a:r>
            <a:r>
              <a:rPr b="1" lang="en" sz="1000">
                <a:solidFill>
                  <a:schemeClr val="dk1"/>
                </a:solidFill>
              </a:rPr>
              <a:t>pieces fit</a:t>
            </a:r>
            <a:r>
              <a:rPr lang="en" sz="1000">
                <a:solidFill>
                  <a:schemeClr val="dk1"/>
                </a:solidFill>
              </a:rPr>
              <a:t> into the current free memory and can </a:t>
            </a:r>
            <a:r>
              <a:rPr b="1" lang="en" sz="1000">
                <a:solidFill>
                  <a:schemeClr val="dk1"/>
                </a:solidFill>
              </a:rPr>
              <a:t>start immediately</a:t>
            </a:r>
            <a:r>
              <a:rPr lang="en" sz="1000">
                <a:solidFill>
                  <a:schemeClr val="dk1"/>
                </a:solidFill>
              </a:rPr>
              <a:t>. Result: </a:t>
            </a:r>
            <a:r>
              <a:rPr b="1" lang="en" sz="1000">
                <a:solidFill>
                  <a:schemeClr val="dk1"/>
                </a:solidFill>
              </a:rPr>
              <a:t>lower wall-clock delay</a:t>
            </a:r>
            <a:r>
              <a:rPr lang="en" sz="1000">
                <a:solidFill>
                  <a:schemeClr val="dk1"/>
                </a:solidFill>
              </a:rPr>
              <a:t>.</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endParaRPr>
          </a:p>
          <a:p>
            <a:pPr indent="0" lvl="0" marL="0" rtl="0" algn="l">
              <a:spcBef>
                <a:spcPts val="1200"/>
              </a:spcBef>
              <a:spcAft>
                <a:spcPts val="0"/>
              </a:spcAft>
              <a:buNone/>
            </a:pPr>
            <a:r>
              <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a171c3f474_0_1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a171c3f474_0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Sometimes a question is too vague for any model (or human) to profile accurately. Example: </a:t>
            </a:r>
            <a:r>
              <a:rPr i="1" lang="en">
                <a:solidFill>
                  <a:schemeClr val="dk1"/>
                </a:solidFill>
              </a:rPr>
              <a:t>“Compare current U.S. stock-market trends.”</a:t>
            </a:r>
            <a:endParaRPr i="1">
              <a:solidFill>
                <a:schemeClr val="dk1"/>
              </a:solidFill>
            </a:endParaRPr>
          </a:p>
          <a:p>
            <a:pPr indent="0" lvl="0" marL="0" rtl="0" algn="l">
              <a:lnSpc>
                <a:spcPct val="115000"/>
              </a:lnSpc>
              <a:spcBef>
                <a:spcPts val="1200"/>
              </a:spcBef>
              <a:spcAft>
                <a:spcPts val="0"/>
              </a:spcAft>
              <a:buNone/>
            </a:pPr>
            <a:r>
              <a:rPr lang="en">
                <a:solidFill>
                  <a:schemeClr val="dk1"/>
                </a:solidFill>
              </a:rPr>
              <a:t>For reliability of profiler: - Every LLM internally outputs a </a:t>
            </a:r>
            <a:r>
              <a:rPr b="1" lang="en">
                <a:solidFill>
                  <a:schemeClr val="dk1"/>
                </a:solidFill>
              </a:rPr>
              <a:t>log-probability (log-prob)</a:t>
            </a:r>
            <a:r>
              <a:rPr lang="en">
                <a:solidFill>
                  <a:schemeClr val="dk1"/>
                </a:solidFill>
              </a:rPr>
              <a:t> for each generated token. That number measures how confident the model is about its own answer. So METIS uses those log-prob values as a proxy for </a:t>
            </a:r>
            <a:r>
              <a:rPr b="1" lang="en">
                <a:solidFill>
                  <a:schemeClr val="dk1"/>
                </a:solidFill>
              </a:rPr>
              <a:t>confidence</a:t>
            </a:r>
            <a:r>
              <a:rPr lang="en">
                <a:solidFill>
                  <a:schemeClr val="dk1"/>
                </a:solidFill>
              </a:rPr>
              <a:t> in the profile.They found empirically</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If confidence ≥ threshold (≈ 90 %), then trust the profile.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confidence &lt; threshold, treat the profile as </a:t>
            </a:r>
            <a:r>
              <a:rPr b="1" lang="en">
                <a:solidFill>
                  <a:schemeClr val="dk1"/>
                </a:solidFill>
              </a:rPr>
              <a:t>unreliable</a:t>
            </a:r>
            <a:r>
              <a:rPr lang="en">
                <a:solidFill>
                  <a:schemeClr val="dk1"/>
                </a:solidFill>
              </a:rPr>
              <a:t> and ignore it. Use the </a:t>
            </a:r>
            <a:r>
              <a:rPr b="1" lang="en">
                <a:solidFill>
                  <a:schemeClr val="dk1"/>
                </a:solidFill>
              </a:rPr>
              <a:t>“pruned configuration space”</a:t>
            </a:r>
            <a:r>
              <a:rPr lang="en">
                <a:solidFill>
                  <a:schemeClr val="dk1"/>
                </a:solidFill>
              </a:rPr>
              <a:t> from the </a:t>
            </a:r>
            <a:r>
              <a:rPr b="1" lang="en">
                <a:solidFill>
                  <a:schemeClr val="dk1"/>
                </a:solidFill>
              </a:rPr>
              <a:t>last 10 successful queries.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For Relearning: -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scheduling a config when no GPU space is left: - METIS </a:t>
            </a:r>
            <a:r>
              <a:rPr b="1" lang="en">
                <a:solidFill>
                  <a:schemeClr val="dk1"/>
                </a:solidFill>
              </a:rPr>
              <a:t>falls back</a:t>
            </a:r>
            <a:r>
              <a:rPr lang="en">
                <a:solidFill>
                  <a:schemeClr val="dk1"/>
                </a:solidFill>
              </a:rPr>
              <a:t> gracefully using the profile signals: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If </a:t>
            </a:r>
            <a:r>
              <a:rPr b="1" lang="en">
                <a:solidFill>
                  <a:schemeClr val="dk1"/>
                </a:solidFill>
              </a:rPr>
              <a:t>no joint reasoning</a:t>
            </a:r>
            <a:r>
              <a:rPr lang="en">
                <a:solidFill>
                  <a:schemeClr val="dk1"/>
                </a:solidFill>
              </a:rPr>
              <a:t> → use </a:t>
            </a:r>
            <a:r>
              <a:rPr b="1" lang="en">
                <a:solidFill>
                  <a:schemeClr val="dk1"/>
                </a:solidFill>
              </a:rPr>
              <a:t>map_rerank</a:t>
            </a:r>
            <a:r>
              <a:rPr lang="en">
                <a:solidFill>
                  <a:schemeClr val="dk1"/>
                </a:solidFill>
              </a:rPr>
              <a:t> with as many chunks as fit.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a:t>
            </a:r>
            <a:r>
              <a:rPr b="1" lang="en">
                <a:solidFill>
                  <a:schemeClr val="dk1"/>
                </a:solidFill>
              </a:rPr>
              <a:t>joint reasoning</a:t>
            </a:r>
            <a:r>
              <a:rPr lang="en">
                <a:solidFill>
                  <a:schemeClr val="dk1"/>
                </a:solidFill>
              </a:rPr>
              <a:t> → try </a:t>
            </a:r>
            <a:r>
              <a:rPr b="1" lang="en">
                <a:solidFill>
                  <a:schemeClr val="dk1"/>
                </a:solidFill>
              </a:rPr>
              <a:t>stuff</a:t>
            </a:r>
            <a:r>
              <a:rPr lang="en">
                <a:solidFill>
                  <a:schemeClr val="dk1"/>
                </a:solidFill>
              </a:rPr>
              <a:t> or </a:t>
            </a:r>
            <a:r>
              <a:rPr b="1" lang="en">
                <a:solidFill>
                  <a:schemeClr val="dk1"/>
                </a:solidFill>
              </a:rPr>
              <a:t>map_reduce</a:t>
            </a:r>
            <a:r>
              <a:rPr lang="en">
                <a:solidFill>
                  <a:schemeClr val="dk1"/>
                </a:solidFill>
              </a:rPr>
              <a:t> with </a:t>
            </a:r>
            <a:r>
              <a:rPr b="1" lang="en">
                <a:solidFill>
                  <a:schemeClr val="dk1"/>
                </a:solidFill>
              </a:rPr>
              <a:t>fewer chunks</a:t>
            </a:r>
            <a:r>
              <a:rPr lang="en">
                <a:solidFill>
                  <a:schemeClr val="dk1"/>
                </a:solidFill>
              </a:rPr>
              <a:t> that fit.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It can also honor </a:t>
            </a:r>
            <a:r>
              <a:rPr b="1" lang="en">
                <a:solidFill>
                  <a:schemeClr val="dk1"/>
                </a:solidFill>
              </a:rPr>
              <a:t>SLOs</a:t>
            </a:r>
            <a:r>
              <a:rPr lang="en">
                <a:solidFill>
                  <a:schemeClr val="dk1"/>
                </a:solidFill>
              </a:rPr>
              <a:t> (e.g., strict latency budgets) by choosing the cheapest viable option.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“loose decoupling” keeps the </a:t>
            </a:r>
            <a:r>
              <a:rPr b="1" lang="en">
                <a:solidFill>
                  <a:schemeClr val="dk1"/>
                </a:solidFill>
              </a:rPr>
              <a:t>profile-guided quality</a:t>
            </a:r>
            <a:r>
              <a:rPr lang="en">
                <a:solidFill>
                  <a:schemeClr val="dk1"/>
                </a:solidFill>
              </a:rPr>
              <a:t> intent while still respecting </a:t>
            </a:r>
            <a:r>
              <a:rPr b="1" lang="en">
                <a:solidFill>
                  <a:schemeClr val="dk1"/>
                </a:solidFill>
              </a:rPr>
              <a:t>system constraints</a:t>
            </a:r>
            <a:r>
              <a:rPr lang="en">
                <a:solidFill>
                  <a:schemeClr val="dk1"/>
                </a:solidFill>
              </a:rPr>
              <a: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a171c3f474_0_1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a171c3f474_0_1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overall this is the flow of the architecture METIS. For every query a small 7B model first profiles the query, then </a:t>
            </a:r>
            <a:br>
              <a:rPr lang="en"/>
            </a:br>
            <a:br>
              <a:rPr lang="en"/>
            </a:br>
            <a:r>
              <a:rPr lang="en">
                <a:solidFill>
                  <a:schemeClr val="dk1"/>
                </a:solidFill>
              </a:rPr>
              <a:t>“This diagram summarizes the </a:t>
            </a:r>
            <a:r>
              <a:rPr b="1" lang="en">
                <a:solidFill>
                  <a:schemeClr val="dk1"/>
                </a:solidFill>
              </a:rPr>
              <a:t>end-to-end flow</a:t>
            </a:r>
            <a:r>
              <a:rPr lang="en">
                <a:solidFill>
                  <a:schemeClr val="dk1"/>
                </a:solidFill>
              </a:rPr>
              <a:t> of how METIS works behind the scenes for every query.”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“Step 1 – The process begins with a </a:t>
            </a:r>
            <a:r>
              <a:rPr b="1" lang="en">
                <a:solidFill>
                  <a:schemeClr val="dk1"/>
                </a:solidFill>
              </a:rPr>
              <a:t>query</a:t>
            </a:r>
            <a:r>
              <a:rPr lang="en">
                <a:solidFill>
                  <a:schemeClr val="dk1"/>
                </a:solidFill>
              </a:rPr>
              <a:t> and a small metadata summary of the dataset. A lightweight </a:t>
            </a:r>
            <a:r>
              <a:rPr b="1" lang="en">
                <a:solidFill>
                  <a:schemeClr val="dk1"/>
                </a:solidFill>
              </a:rPr>
              <a:t>LLM Profiler</a:t>
            </a:r>
            <a:r>
              <a:rPr lang="en">
                <a:solidFill>
                  <a:schemeClr val="dk1"/>
                </a:solidFill>
              </a:rPr>
              <a:t> (like GPT-4o or LLaMA-70B) analyzes the query — it estimates:</a:t>
            </a:r>
            <a:br>
              <a:rPr lang="en">
                <a:solidFill>
                  <a:schemeClr val="dk1"/>
                </a:solidFill>
              </a:rPr>
            </a:br>
            <a:r>
              <a:rPr lang="en">
                <a:solidFill>
                  <a:schemeClr val="dk1"/>
                </a:solidFill>
              </a:rPr>
              <a:t> • how complex it is,</a:t>
            </a:r>
            <a:br>
              <a:rPr lang="en">
                <a:solidFill>
                  <a:schemeClr val="dk1"/>
                </a:solidFill>
              </a:rPr>
            </a:br>
            <a:r>
              <a:rPr lang="en">
                <a:solidFill>
                  <a:schemeClr val="dk1"/>
                </a:solidFill>
              </a:rPr>
              <a:t> • whether joint reasoning is needed,</a:t>
            </a:r>
            <a:br>
              <a:rPr lang="en">
                <a:solidFill>
                  <a:schemeClr val="dk1"/>
                </a:solidFill>
              </a:rPr>
            </a:br>
            <a:r>
              <a:rPr lang="en">
                <a:solidFill>
                  <a:schemeClr val="dk1"/>
                </a:solidFill>
              </a:rPr>
              <a:t> • how many pieces of information are required, and</a:t>
            </a:r>
            <a:br>
              <a:rPr lang="en">
                <a:solidFill>
                  <a:schemeClr val="dk1"/>
                </a:solidFill>
              </a:rPr>
            </a:br>
            <a:r>
              <a:rPr lang="en">
                <a:solidFill>
                  <a:schemeClr val="dk1"/>
                </a:solidFill>
              </a:rPr>
              <a:t> • how much summarization might help.”</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“Step 2 – These four high-level outputs form the </a:t>
            </a:r>
            <a:r>
              <a:rPr b="1" lang="en">
                <a:solidFill>
                  <a:schemeClr val="dk1"/>
                </a:solidFill>
              </a:rPr>
              <a:t>query profile</a:t>
            </a:r>
            <a:r>
              <a:rPr lang="en">
                <a:solidFill>
                  <a:schemeClr val="dk1"/>
                </a:solidFill>
              </a:rPr>
              <a:t>. Then, using a </a:t>
            </a:r>
            <a:r>
              <a:rPr b="1" lang="en">
                <a:solidFill>
                  <a:schemeClr val="dk1"/>
                </a:solidFill>
              </a:rPr>
              <a:t>rule-based mapping</a:t>
            </a:r>
            <a:r>
              <a:rPr lang="en">
                <a:solidFill>
                  <a:schemeClr val="dk1"/>
                </a:solidFill>
              </a:rPr>
              <a:t>, METIS translates that profile into a </a:t>
            </a:r>
            <a:r>
              <a:rPr i="1" lang="en">
                <a:solidFill>
                  <a:schemeClr val="dk1"/>
                </a:solidFill>
              </a:rPr>
              <a:t>reduced configuration space</a:t>
            </a:r>
            <a:r>
              <a:rPr lang="en">
                <a:solidFill>
                  <a:schemeClr val="dk1"/>
                </a:solidFill>
              </a:rPr>
              <a:t> — it picks possible synthesis methods, a range for number of chunks, and a range for summary length.”</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“Step 3 – Finally, the </a:t>
            </a:r>
            <a:r>
              <a:rPr b="1" lang="en">
                <a:solidFill>
                  <a:schemeClr val="dk1"/>
                </a:solidFill>
              </a:rPr>
              <a:t>Joint Scheduler</a:t>
            </a:r>
            <a:r>
              <a:rPr lang="en">
                <a:solidFill>
                  <a:schemeClr val="dk1"/>
                </a:solidFill>
              </a:rPr>
              <a:t> looks at current GPU memory and chooses the single best configuration from that reduced space — the one that fits in memory while maintaining high quality.”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for each query, METIS goes from plain text → profile → narrowed configuration → best-fit execution, adapting in real time to both the query and the system resources.”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a171c3f474_0_1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a171c3f474_0_1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a171c3f47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a171c3f47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I begin let me go through the presentation flow of how the paper is divided, so to understand the paper majorly there are 4 sections </a:t>
            </a:r>
            <a:endParaRPr/>
          </a:p>
          <a:p>
            <a:pPr indent="-298450" lvl="0" marL="457200" rtl="0" algn="l">
              <a:spcBef>
                <a:spcPts val="0"/>
              </a:spcBef>
              <a:spcAft>
                <a:spcPts val="0"/>
              </a:spcAft>
              <a:buSzPts val="1100"/>
              <a:buAutoNum type="arabicPeriod"/>
            </a:pPr>
            <a:r>
              <a:rPr lang="en"/>
              <a:t>The first section is on  A brief background on RAG; </a:t>
            </a:r>
            <a:r>
              <a:rPr lang="en">
                <a:solidFill>
                  <a:schemeClr val="dk1"/>
                </a:solidFill>
              </a:rPr>
              <a:t>An introduction to the problem </a:t>
            </a:r>
            <a:r>
              <a:rPr lang="en"/>
              <a:t>and some of its configurations</a:t>
            </a:r>
            <a:endParaRPr/>
          </a:p>
          <a:p>
            <a:pPr indent="-298450" lvl="0" marL="457200" rtl="0" algn="l">
              <a:spcBef>
                <a:spcPts val="0"/>
              </a:spcBef>
              <a:spcAft>
                <a:spcPts val="0"/>
              </a:spcAft>
              <a:buSzPts val="1100"/>
              <a:buAutoNum type="arabicPeriod"/>
            </a:pPr>
            <a:r>
              <a:rPr lang="en"/>
              <a:t>The second section is about the Metis </a:t>
            </a:r>
            <a:r>
              <a:rPr lang="en"/>
              <a:t>architecture</a:t>
            </a:r>
            <a:endParaRPr/>
          </a:p>
          <a:p>
            <a:pPr indent="-298450" lvl="0" marL="457200" rtl="0" algn="l">
              <a:spcBef>
                <a:spcPts val="0"/>
              </a:spcBef>
              <a:spcAft>
                <a:spcPts val="0"/>
              </a:spcAft>
              <a:buSzPts val="1100"/>
              <a:buAutoNum type="arabicPeriod"/>
            </a:pPr>
            <a:r>
              <a:rPr lang="en"/>
              <a:t>The third section are some </a:t>
            </a:r>
            <a:r>
              <a:rPr lang="en"/>
              <a:t>implementation</a:t>
            </a:r>
            <a:r>
              <a:rPr lang="en"/>
              <a:t> details of the paper, and its results</a:t>
            </a:r>
            <a:endParaRPr/>
          </a:p>
          <a:p>
            <a:pPr indent="-298450" lvl="0" marL="457200" rtl="0" algn="l">
              <a:spcBef>
                <a:spcPts val="0"/>
              </a:spcBef>
              <a:spcAft>
                <a:spcPts val="0"/>
              </a:spcAft>
              <a:buSzPts val="1100"/>
              <a:buAutoNum type="arabicPeriod"/>
            </a:pPr>
            <a:r>
              <a:rPr lang="en"/>
              <a:t>In the end we can wrap up with some conclusions and the </a:t>
            </a:r>
            <a:r>
              <a:rPr lang="en"/>
              <a:t>strengths</a:t>
            </a:r>
            <a:r>
              <a:rPr lang="en"/>
              <a:t> and Limitations of the paper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a171c3f474_0_1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a171c3f474_0_1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t>
            </a:r>
            <a:r>
              <a:rPr lang="en"/>
              <a:t>implementation details of METIS</a:t>
            </a:r>
            <a:endParaRPr/>
          </a:p>
          <a:p>
            <a:pPr indent="-298450" lvl="0" marL="457200" rtl="0" algn="l">
              <a:spcBef>
                <a:spcPts val="0"/>
              </a:spcBef>
              <a:spcAft>
                <a:spcPts val="0"/>
              </a:spcAft>
              <a:buSzPts val="1100"/>
              <a:buAutoNum type="arabicPeriod"/>
            </a:pPr>
            <a:r>
              <a:rPr lang="en"/>
              <a:t>It is built on top of vLLM engine, and it's just addition of some lines of code, so very light and modular</a:t>
            </a:r>
            <a:endParaRPr/>
          </a:p>
          <a:p>
            <a:pPr indent="-298450" lvl="0" marL="457200" rtl="0" algn="l">
              <a:spcBef>
                <a:spcPts val="0"/>
              </a:spcBef>
              <a:spcAft>
                <a:spcPts val="0"/>
              </a:spcAft>
              <a:buSzPts val="1100"/>
              <a:buAutoNum type="arabicPeriod"/>
            </a:pPr>
            <a:r>
              <a:rPr lang="en"/>
              <a:t>The Profiler LLM is a python Class compatible with openAi library, and huggingface API, any opensource LLM can be used for the profiler, the prompt needs to be passed properly and you will get the output</a:t>
            </a:r>
            <a:endParaRPr/>
          </a:p>
          <a:p>
            <a:pPr indent="-298450" lvl="0" marL="457200" rtl="0" algn="l">
              <a:spcBef>
                <a:spcPts val="0"/>
              </a:spcBef>
              <a:spcAft>
                <a:spcPts val="0"/>
              </a:spcAft>
              <a:buSzPts val="1100"/>
              <a:buAutoNum type="arabicPeriod"/>
            </a:pPr>
            <a:r>
              <a:rPr lang="en"/>
              <a:t>The Retriever from vector DB is implemented using Cohere-embed-v3.0 on FAISS db.</a:t>
            </a:r>
            <a:endParaRPr/>
          </a:p>
          <a:p>
            <a:pPr indent="-298450" lvl="0" marL="457200" rtl="0" algn="l">
              <a:spcBef>
                <a:spcPts val="0"/>
              </a:spcBef>
              <a:spcAft>
                <a:spcPts val="0"/>
              </a:spcAft>
              <a:buSzPts val="1100"/>
              <a:buAutoNum type="arabicPeriod"/>
            </a:pPr>
            <a:r>
              <a:rPr lang="en"/>
              <a:t>With chunks fetched from DB, they use langchain chaining to perform the synthesis that is stuff, map_reduce, map_rerank</a:t>
            </a:r>
            <a:endParaRPr/>
          </a:p>
          <a:p>
            <a:pPr indent="-298450" lvl="0" marL="457200" rtl="0" algn="l">
              <a:spcBef>
                <a:spcPts val="0"/>
              </a:spcBef>
              <a:spcAft>
                <a:spcPts val="0"/>
              </a:spcAft>
              <a:buSzPts val="1100"/>
              <a:buAutoNum type="arabicPeriod"/>
            </a:pPr>
            <a:r>
              <a:rPr lang="en"/>
              <a:t>For GPU memory information they use pytorch and pynvml for estimation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a171c3f474_0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a171c3f474_0_1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They build a classic RAG index: split docs into chunks (LangChain), embed with </a:t>
            </a:r>
            <a:r>
              <a:rPr b="1" lang="en">
                <a:solidFill>
                  <a:schemeClr val="dk1"/>
                </a:solidFill>
              </a:rPr>
              <a:t>Cohere-embed-v3.0</a:t>
            </a:r>
            <a:r>
              <a:rPr lang="en">
                <a:solidFill>
                  <a:schemeClr val="dk1"/>
                </a:solidFill>
              </a:rPr>
              <a:t>, store/search with </a:t>
            </a:r>
            <a:r>
              <a:rPr b="1" lang="en">
                <a:solidFill>
                  <a:schemeClr val="dk1"/>
                </a:solidFill>
              </a:rPr>
              <a:t>FAISS IndexFlatL2</a:t>
            </a:r>
            <a:r>
              <a:rPr lang="en">
                <a:solidFill>
                  <a:schemeClr val="dk1"/>
                </a:solidFill>
              </a:rPr>
              <a:t>, then send a </a:t>
            </a:r>
            <a:r>
              <a:rPr b="1" lang="en">
                <a:solidFill>
                  <a:schemeClr val="dk1"/>
                </a:solidFill>
              </a:rPr>
              <a:t>Poisson</a:t>
            </a:r>
            <a:r>
              <a:rPr lang="en">
                <a:solidFill>
                  <a:schemeClr val="dk1"/>
                </a:solidFill>
              </a:rPr>
              <a:t> stream of queries to simulate load.</a:t>
            </a:r>
            <a:br>
              <a:rPr lang="en">
                <a:solidFill>
                  <a:schemeClr val="dk1"/>
                </a:solidFill>
              </a:rPr>
            </a:br>
            <a:br>
              <a:rPr lang="en">
                <a:solidFill>
                  <a:schemeClr val="dk1"/>
                </a:solidFill>
              </a:rPr>
            </a:br>
            <a:r>
              <a:rPr lang="en">
                <a:solidFill>
                  <a:schemeClr val="dk1"/>
                </a:solidFill>
              </a:rPr>
              <a:t>“To fairly test METIS, the authors use </a:t>
            </a:r>
            <a:r>
              <a:rPr b="1" lang="en">
                <a:solidFill>
                  <a:schemeClr val="dk1"/>
                </a:solidFill>
              </a:rPr>
              <a:t>four diverse RAG datasets</a:t>
            </a:r>
            <a:r>
              <a:rPr lang="en">
                <a:solidFill>
                  <a:schemeClr val="dk1"/>
                </a:solidFill>
              </a:rPr>
              <a:t> — each representing a different query style and reasoning need.”</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“They include:</a:t>
            </a:r>
            <a:br>
              <a:rPr lang="en">
                <a:solidFill>
                  <a:schemeClr val="dk1"/>
                </a:solidFill>
              </a:rPr>
            </a:br>
            <a:r>
              <a:rPr lang="en">
                <a:solidFill>
                  <a:schemeClr val="dk1"/>
                </a:solidFill>
              </a:rPr>
              <a:t> 🟢 </a:t>
            </a:r>
            <a:r>
              <a:rPr b="1" lang="en">
                <a:solidFill>
                  <a:schemeClr val="dk1"/>
                </a:solidFill>
              </a:rPr>
              <a:t>SQuAD</a:t>
            </a:r>
            <a:r>
              <a:rPr lang="en">
                <a:solidFill>
                  <a:schemeClr val="dk1"/>
                </a:solidFill>
              </a:rPr>
              <a:t> — simple single-hop QA, one paragraph answers.</a:t>
            </a:r>
            <a:br>
              <a:rPr lang="en">
                <a:solidFill>
                  <a:schemeClr val="dk1"/>
                </a:solidFill>
              </a:rPr>
            </a:br>
            <a:r>
              <a:rPr lang="en">
                <a:solidFill>
                  <a:schemeClr val="dk1"/>
                </a:solidFill>
              </a:rPr>
              <a:t> 🔵 </a:t>
            </a:r>
            <a:r>
              <a:rPr b="1" lang="en">
                <a:solidFill>
                  <a:schemeClr val="dk1"/>
                </a:solidFill>
              </a:rPr>
              <a:t>Musique</a:t>
            </a:r>
            <a:r>
              <a:rPr lang="en">
                <a:solidFill>
                  <a:schemeClr val="dk1"/>
                </a:solidFill>
              </a:rPr>
              <a:t> — multi-hop reasoning, combines facts from multiple sources.</a:t>
            </a:r>
            <a:br>
              <a:rPr lang="en">
                <a:solidFill>
                  <a:schemeClr val="dk1"/>
                </a:solidFill>
              </a:rPr>
            </a:br>
            <a:r>
              <a:rPr lang="en">
                <a:solidFill>
                  <a:schemeClr val="dk1"/>
                </a:solidFill>
              </a:rPr>
              <a:t> 🟣 </a:t>
            </a:r>
            <a:r>
              <a:rPr b="1" lang="en">
                <a:solidFill>
                  <a:schemeClr val="dk1"/>
                </a:solidFill>
              </a:rPr>
              <a:t>KG RAG FinSec</a:t>
            </a:r>
            <a:r>
              <a:rPr lang="en">
                <a:solidFill>
                  <a:schemeClr val="dk1"/>
                </a:solidFill>
              </a:rPr>
              <a:t> — financial document-level QA, needs multi-chunk retrieval.</a:t>
            </a:r>
            <a:br>
              <a:rPr lang="en">
                <a:solidFill>
                  <a:schemeClr val="dk1"/>
                </a:solidFill>
              </a:rPr>
            </a:br>
            <a:r>
              <a:rPr lang="en">
                <a:solidFill>
                  <a:schemeClr val="dk1"/>
                </a:solidFill>
              </a:rPr>
              <a:t> 🟠 </a:t>
            </a:r>
            <a:r>
              <a:rPr b="1" lang="en">
                <a:solidFill>
                  <a:schemeClr val="dk1"/>
                </a:solidFill>
              </a:rPr>
              <a:t>QMSUM</a:t>
            </a:r>
            <a:r>
              <a:rPr lang="en">
                <a:solidFill>
                  <a:schemeClr val="dk1"/>
                </a:solidFill>
              </a:rPr>
              <a:t> — summarization-based QA on meeting transcripts.”</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“For models, they use </a:t>
            </a:r>
            <a:r>
              <a:rPr b="1" lang="en">
                <a:solidFill>
                  <a:schemeClr val="dk1"/>
                </a:solidFill>
              </a:rPr>
              <a:t>Mistral-7B-v3</a:t>
            </a:r>
            <a:r>
              <a:rPr lang="en">
                <a:solidFill>
                  <a:schemeClr val="dk1"/>
                </a:solidFill>
              </a:rPr>
              <a:t> and </a:t>
            </a:r>
            <a:r>
              <a:rPr b="1" lang="en">
                <a:solidFill>
                  <a:schemeClr val="dk1"/>
                </a:solidFill>
              </a:rPr>
              <a:t>Llama-3.1-70B</a:t>
            </a:r>
            <a:r>
              <a:rPr lang="en">
                <a:solidFill>
                  <a:schemeClr val="dk1"/>
                </a:solidFill>
              </a:rPr>
              <a:t>, both quantized for efficient inference.</a:t>
            </a:r>
            <a:br>
              <a:rPr lang="en">
                <a:solidFill>
                  <a:schemeClr val="dk1"/>
                </a:solidFill>
              </a:rPr>
            </a:br>
            <a:r>
              <a:rPr lang="en">
                <a:solidFill>
                  <a:schemeClr val="dk1"/>
                </a:solidFill>
              </a:rPr>
              <a:t> Hardware: dual-GPU NVIDIA A40 server with 384GB RAM.”</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“Metrics are split into two parts —</a:t>
            </a:r>
            <a:br>
              <a:rPr lang="en">
                <a:solidFill>
                  <a:schemeClr val="dk1"/>
                </a:solidFill>
              </a:rPr>
            </a:br>
            <a:r>
              <a:rPr lang="en">
                <a:solidFill>
                  <a:schemeClr val="dk1"/>
                </a:solidFill>
              </a:rPr>
              <a:t> • </a:t>
            </a:r>
            <a:r>
              <a:rPr b="1" lang="en">
                <a:solidFill>
                  <a:schemeClr val="dk1"/>
                </a:solidFill>
              </a:rPr>
              <a:t>Quality:</a:t>
            </a:r>
            <a:r>
              <a:rPr lang="en">
                <a:solidFill>
                  <a:schemeClr val="dk1"/>
                </a:solidFill>
              </a:rPr>
              <a:t> measured with F1-score, standard for QA tasks.</a:t>
            </a:r>
            <a:br>
              <a:rPr lang="en">
                <a:solidFill>
                  <a:schemeClr val="dk1"/>
                </a:solidFill>
              </a:rPr>
            </a:br>
            <a:r>
              <a:rPr lang="en">
                <a:solidFill>
                  <a:schemeClr val="dk1"/>
                </a:solidFill>
              </a:rPr>
              <a:t> • </a:t>
            </a:r>
            <a:r>
              <a:rPr b="1" lang="en">
                <a:solidFill>
                  <a:schemeClr val="dk1"/>
                </a:solidFill>
              </a:rPr>
              <a:t>System performance:</a:t>
            </a:r>
            <a:r>
              <a:rPr lang="en">
                <a:solidFill>
                  <a:schemeClr val="dk1"/>
                </a:solidFill>
              </a:rPr>
              <a:t> measured by </a:t>
            </a:r>
            <a:r>
              <a:rPr i="1" lang="en">
                <a:solidFill>
                  <a:schemeClr val="dk1"/>
                </a:solidFill>
              </a:rPr>
              <a:t>delay (latency)</a:t>
            </a:r>
            <a:r>
              <a:rPr lang="en">
                <a:solidFill>
                  <a:schemeClr val="dk1"/>
                </a:solidFill>
              </a:rPr>
              <a:t> and </a:t>
            </a:r>
            <a:r>
              <a:rPr i="1" lang="en">
                <a:solidFill>
                  <a:schemeClr val="dk1"/>
                </a:solidFill>
              </a:rPr>
              <a:t>dollar cost</a:t>
            </a:r>
            <a:r>
              <a:rPr lang="en">
                <a:solidFill>
                  <a:schemeClr val="dk1"/>
                </a:solidFill>
              </a:rPr>
              <a:t>, showing practical benefits beyond accuracy.”</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“Baselines include:</a:t>
            </a:r>
            <a:br>
              <a:rPr lang="en">
                <a:solidFill>
                  <a:schemeClr val="dk1"/>
                </a:solidFill>
              </a:rPr>
            </a:br>
            <a:r>
              <a:rPr lang="en">
                <a:solidFill>
                  <a:schemeClr val="dk1"/>
                </a:solidFill>
              </a:rPr>
              <a:t> • </a:t>
            </a:r>
            <a:r>
              <a:rPr b="1" lang="en">
                <a:solidFill>
                  <a:schemeClr val="dk1"/>
                </a:solidFill>
              </a:rPr>
              <a:t>vLLM</a:t>
            </a:r>
            <a:r>
              <a:rPr lang="en">
                <a:solidFill>
                  <a:schemeClr val="dk1"/>
                </a:solidFill>
              </a:rPr>
              <a:t> — fixed configuration (no adaptation).</a:t>
            </a:r>
            <a:br>
              <a:rPr lang="en">
                <a:solidFill>
                  <a:schemeClr val="dk1"/>
                </a:solidFill>
              </a:rPr>
            </a:br>
            <a:r>
              <a:rPr lang="en">
                <a:solidFill>
                  <a:schemeClr val="dk1"/>
                </a:solidFill>
              </a:rPr>
              <a:t> • </a:t>
            </a:r>
            <a:r>
              <a:rPr b="1" lang="en">
                <a:solidFill>
                  <a:schemeClr val="dk1"/>
                </a:solidFill>
              </a:rPr>
              <a:t>Parrot</a:t>
            </a:r>
            <a:r>
              <a:rPr lang="en">
                <a:solidFill>
                  <a:schemeClr val="dk1"/>
                </a:solidFill>
              </a:rPr>
              <a:t>* — better batching/scheduling but static configs.</a:t>
            </a:r>
            <a:br>
              <a:rPr lang="en">
                <a:solidFill>
                  <a:schemeClr val="dk1"/>
                </a:solidFill>
              </a:rPr>
            </a:br>
            <a:r>
              <a:rPr lang="en">
                <a:solidFill>
                  <a:schemeClr val="dk1"/>
                </a:solidFill>
              </a:rPr>
              <a:t> • </a:t>
            </a:r>
            <a:r>
              <a:rPr b="1" lang="en">
                <a:solidFill>
                  <a:schemeClr val="dk1"/>
                </a:solidFill>
              </a:rPr>
              <a:t>AdaptiveRAG</a:t>
            </a:r>
            <a:r>
              <a:rPr lang="en">
                <a:solidFill>
                  <a:schemeClr val="dk1"/>
                </a:solidFill>
              </a:rPr>
              <a:t>* — adapts based on query complexity but ignores resource cost.”</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“They simulate real-world load by chunking data with </a:t>
            </a:r>
            <a:r>
              <a:rPr b="1" lang="en">
                <a:solidFill>
                  <a:schemeClr val="dk1"/>
                </a:solidFill>
              </a:rPr>
              <a:t>LangChain</a:t>
            </a:r>
            <a:r>
              <a:rPr lang="en">
                <a:solidFill>
                  <a:schemeClr val="dk1"/>
                </a:solidFill>
              </a:rPr>
              <a:t>, embedding using </a:t>
            </a:r>
            <a:r>
              <a:rPr b="1" lang="en">
                <a:solidFill>
                  <a:schemeClr val="dk1"/>
                </a:solidFill>
              </a:rPr>
              <a:t>Cohere-embed-v3.0</a:t>
            </a:r>
            <a:r>
              <a:rPr lang="en">
                <a:solidFill>
                  <a:schemeClr val="dk1"/>
                </a:solidFill>
              </a:rPr>
              <a:t>, storing in </a:t>
            </a:r>
            <a:r>
              <a:rPr b="1" lang="en">
                <a:solidFill>
                  <a:schemeClr val="dk1"/>
                </a:solidFill>
              </a:rPr>
              <a:t>FAISS</a:t>
            </a:r>
            <a:r>
              <a:rPr lang="en">
                <a:solidFill>
                  <a:schemeClr val="dk1"/>
                </a:solidFill>
              </a:rPr>
              <a:t>, and sending a </a:t>
            </a:r>
            <a:r>
              <a:rPr b="1" lang="en">
                <a:solidFill>
                  <a:schemeClr val="dk1"/>
                </a:solidFill>
              </a:rPr>
              <a:t>Poisson stream</a:t>
            </a:r>
            <a:r>
              <a:rPr lang="en">
                <a:solidFill>
                  <a:schemeClr val="dk1"/>
                </a:solidFill>
              </a:rPr>
              <a:t> of queries — mimicking actual RAG traffic.”</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a171c3f474_0_1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a171c3f474_0_1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let’s look at how METIS performs against existing RAG serving systems like </a:t>
            </a:r>
            <a:r>
              <a:rPr b="1" lang="en">
                <a:solidFill>
                  <a:schemeClr val="dk1"/>
                </a:solidFill>
              </a:rPr>
              <a:t>vLLM</a:t>
            </a:r>
            <a:r>
              <a:rPr lang="en">
                <a:solidFill>
                  <a:schemeClr val="dk1"/>
                </a:solidFill>
              </a:rPr>
              <a:t>, </a:t>
            </a:r>
            <a:r>
              <a:rPr b="1" lang="en">
                <a:solidFill>
                  <a:schemeClr val="dk1"/>
                </a:solidFill>
              </a:rPr>
              <a:t>Parrot</a:t>
            </a:r>
            <a:r>
              <a:rPr lang="en">
                <a:solidFill>
                  <a:schemeClr val="dk1"/>
                </a:solidFill>
              </a:rPr>
              <a:t>*, and </a:t>
            </a:r>
            <a:r>
              <a:rPr b="1" lang="en">
                <a:solidFill>
                  <a:schemeClr val="dk1"/>
                </a:solidFill>
              </a:rPr>
              <a:t>AdaptiveRAG</a:t>
            </a:r>
            <a:r>
              <a:rPr lang="en">
                <a:solidFill>
                  <a:schemeClr val="dk1"/>
                </a:solidFill>
              </a:rPr>
              <a:t>*.”</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“Across all four datasets — KG RAG FinSec, Musique, SQuAD, and QMSUM — we see a consistent trend:</a:t>
            </a:r>
            <a:br>
              <a:rPr lang="en">
                <a:solidFill>
                  <a:schemeClr val="dk1"/>
                </a:solidFill>
              </a:rPr>
            </a:br>
            <a:r>
              <a:rPr lang="en">
                <a:solidFill>
                  <a:schemeClr val="dk1"/>
                </a:solidFill>
              </a:rPr>
              <a:t> ✅ METIS achieves </a:t>
            </a:r>
            <a:r>
              <a:rPr b="1" lang="en">
                <a:solidFill>
                  <a:schemeClr val="dk1"/>
                </a:solidFill>
              </a:rPr>
              <a:t>1.6× to 2.5× lower delay</a:t>
            </a:r>
            <a:r>
              <a:rPr lang="en">
                <a:solidFill>
                  <a:schemeClr val="dk1"/>
                </a:solidFill>
              </a:rPr>
              <a:t> compared to the baselines,</a:t>
            </a:r>
            <a:br>
              <a:rPr lang="en">
                <a:solidFill>
                  <a:schemeClr val="dk1"/>
                </a:solidFill>
              </a:rPr>
            </a:br>
            <a:r>
              <a:rPr lang="en">
                <a:solidFill>
                  <a:schemeClr val="dk1"/>
                </a:solidFill>
              </a:rPr>
              <a:t> ✅ while maintaining or even improving quality by </a:t>
            </a:r>
            <a:r>
              <a:rPr b="1" lang="en">
                <a:solidFill>
                  <a:schemeClr val="dk1"/>
                </a:solidFill>
              </a:rPr>
              <a:t>12–18% in F1 score</a:t>
            </a:r>
            <a:r>
              <a:rPr lang="en">
                <a:solidFill>
                  <a:schemeClr val="dk1"/>
                </a:solidFill>
              </a:rPr>
              <a:t>.”</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example, in KG RAG FinSec, METIS gives 16% higher F1 and 2.4× faster responses; in QMSUM, it’s 2.5× faster at the same quality.”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happens because METIS adapts its configuration per query and jointly considers GPU memory — so it doesn’t waste time waiting for resources like fixed systems do.”</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short — METIS achieves </a:t>
            </a:r>
            <a:r>
              <a:rPr i="1" lang="en">
                <a:solidFill>
                  <a:schemeClr val="dk1"/>
                </a:solidFill>
              </a:rPr>
              <a:t>faster answers without sacrificing accuracy</a:t>
            </a:r>
            <a:r>
              <a:rPr lang="en">
                <a:solidFill>
                  <a:schemeClr val="dk1"/>
                </a:solidFill>
              </a:rPr>
              <a:t> — which is exactly the balance prior RAG systems struggled to achieve.”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a171c3f474_0_1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a171c3f474_0_1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figure focuses on </a:t>
            </a:r>
            <a:r>
              <a:rPr b="1" lang="en">
                <a:solidFill>
                  <a:schemeClr val="dk1"/>
                </a:solidFill>
              </a:rPr>
              <a:t>throughput</a:t>
            </a:r>
            <a:r>
              <a:rPr lang="en">
                <a:solidFill>
                  <a:schemeClr val="dk1"/>
                </a:solidFill>
              </a:rPr>
              <a:t> — how many queries per second each system can handle at a fixed latency.”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“Across all four datasets, METIS achieves </a:t>
            </a:r>
            <a:r>
              <a:rPr b="1" lang="en">
                <a:solidFill>
                  <a:schemeClr val="dk1"/>
                </a:solidFill>
              </a:rPr>
              <a:t>1.8× to 4.5× higher throughput</a:t>
            </a:r>
            <a:r>
              <a:rPr lang="en">
                <a:solidFill>
                  <a:schemeClr val="dk1"/>
                </a:solidFill>
              </a:rPr>
              <a:t> than other baselines like Parrot* or vLLM.”</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reason is simple: METIS adapts configurations </a:t>
            </a:r>
            <a:r>
              <a:rPr b="1" lang="en">
                <a:solidFill>
                  <a:schemeClr val="dk1"/>
                </a:solidFill>
              </a:rPr>
              <a:t>per query</a:t>
            </a:r>
            <a:r>
              <a:rPr lang="en">
                <a:solidFill>
                  <a:schemeClr val="dk1"/>
                </a:solidFill>
              </a:rPr>
              <a:t> and </a:t>
            </a:r>
            <a:r>
              <a:rPr b="1" lang="en">
                <a:solidFill>
                  <a:schemeClr val="dk1"/>
                </a:solidFill>
              </a:rPr>
              <a:t>in real time</a:t>
            </a:r>
            <a:r>
              <a:rPr lang="en">
                <a:solidFill>
                  <a:schemeClr val="dk1"/>
                </a:solidFill>
              </a:rPr>
              <a:t> based on GPU memory availability. It doesn’t queue requests that won’t fit — it picks what fits </a:t>
            </a:r>
            <a:r>
              <a:rPr i="1" lang="en">
                <a:solidFill>
                  <a:schemeClr val="dk1"/>
                </a:solidFill>
              </a:rPr>
              <a:t>now</a:t>
            </a:r>
            <a:r>
              <a:rPr lang="en">
                <a:solidFill>
                  <a:schemeClr val="dk1"/>
                </a:solidFill>
              </a:rPr>
              <a:t>.”</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contrast, fixed systems waste compute cycles waiting for memory to free up or processing oversized configurations. METIS’s joint scheduling eliminates that waste.”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at the same delay budget — say 1.8 seconds — METIS can handle several more queries simultaneously without losing response quality.”</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Why:</a:t>
            </a:r>
            <a:r>
              <a:rPr lang="en">
                <a:solidFill>
                  <a:schemeClr val="dk1"/>
                </a:solidFill>
              </a:rPr>
              <a:t> It </a:t>
            </a:r>
            <a:r>
              <a:rPr b="1" lang="en">
                <a:solidFill>
                  <a:schemeClr val="dk1"/>
                </a:solidFill>
              </a:rPr>
              <a:t>adapts configs per query</a:t>
            </a:r>
            <a:r>
              <a:rPr lang="en">
                <a:solidFill>
                  <a:schemeClr val="dk1"/>
                </a:solidFill>
              </a:rPr>
              <a:t> and </a:t>
            </a:r>
            <a:r>
              <a:rPr b="1" lang="en">
                <a:solidFill>
                  <a:schemeClr val="dk1"/>
                </a:solidFill>
              </a:rPr>
              <a:t>picks what fits memory now</a:t>
            </a:r>
            <a:r>
              <a:rPr lang="en">
                <a:solidFill>
                  <a:schemeClr val="dk1"/>
                </a:solidFill>
              </a:rPr>
              <a:t>, reducing queueing and wasted compute; fixed systems can’t exploit this.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a171c3f474_0_1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a171c3f474_0_1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slide breaks down </a:t>
            </a:r>
            <a:r>
              <a:rPr i="1" lang="en">
                <a:solidFill>
                  <a:schemeClr val="dk1"/>
                </a:solidFill>
              </a:rPr>
              <a:t>why</a:t>
            </a:r>
            <a:r>
              <a:rPr lang="en">
                <a:solidFill>
                  <a:schemeClr val="dk1"/>
                </a:solidFill>
              </a:rPr>
              <a:t> METIS performs better — where exactly the speedups and quality gains come from.”</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“Starting with </a:t>
            </a:r>
            <a:r>
              <a:rPr b="1" lang="en">
                <a:solidFill>
                  <a:schemeClr val="dk1"/>
                </a:solidFill>
              </a:rPr>
              <a:t>Figure 12</a:t>
            </a:r>
            <a:r>
              <a:rPr lang="en">
                <a:solidFill>
                  <a:schemeClr val="dk1"/>
                </a:solidFill>
              </a:rPr>
              <a:t> — when they progressively add each METIS component:</a:t>
            </a:r>
            <a:br>
              <a:rPr lang="en">
                <a:solidFill>
                  <a:schemeClr val="dk1"/>
                </a:solidFill>
              </a:rPr>
            </a:br>
            <a:r>
              <a:rPr lang="en">
                <a:solidFill>
                  <a:schemeClr val="dk1"/>
                </a:solidFill>
              </a:rPr>
              <a:t> 1️⃣ Using just the </a:t>
            </a:r>
            <a:r>
              <a:rPr b="1" lang="en">
                <a:solidFill>
                  <a:schemeClr val="dk1"/>
                </a:solidFill>
              </a:rPr>
              <a:t>LLM profiler</a:t>
            </a:r>
            <a:r>
              <a:rPr lang="en">
                <a:solidFill>
                  <a:schemeClr val="dk1"/>
                </a:solidFill>
              </a:rPr>
              <a:t> and choosing the median config gives </a:t>
            </a:r>
            <a:r>
              <a:rPr b="1" lang="en">
                <a:solidFill>
                  <a:schemeClr val="dk1"/>
                </a:solidFill>
              </a:rPr>
              <a:t>1.4–1.68×</a:t>
            </a:r>
            <a:r>
              <a:rPr lang="en">
                <a:solidFill>
                  <a:schemeClr val="dk1"/>
                </a:solidFill>
              </a:rPr>
              <a:t> delay reduction.</a:t>
            </a:r>
            <a:br>
              <a:rPr lang="en">
                <a:solidFill>
                  <a:schemeClr val="dk1"/>
                </a:solidFill>
              </a:rPr>
            </a:br>
            <a:r>
              <a:rPr lang="en">
                <a:solidFill>
                  <a:schemeClr val="dk1"/>
                </a:solidFill>
              </a:rPr>
              <a:t> 2️⃣ Adding </a:t>
            </a:r>
            <a:r>
              <a:rPr b="1" lang="en">
                <a:solidFill>
                  <a:schemeClr val="dk1"/>
                </a:solidFill>
              </a:rPr>
              <a:t>batching</a:t>
            </a:r>
            <a:r>
              <a:rPr lang="en">
                <a:solidFill>
                  <a:schemeClr val="dk1"/>
                </a:solidFill>
              </a:rPr>
              <a:t> (like Parrot’s system) gives a small boost — about </a:t>
            </a:r>
            <a:r>
              <a:rPr b="1" lang="en">
                <a:solidFill>
                  <a:schemeClr val="dk1"/>
                </a:solidFill>
              </a:rPr>
              <a:t>1.1–1.2×</a:t>
            </a:r>
            <a:r>
              <a:rPr lang="en">
                <a:solidFill>
                  <a:schemeClr val="dk1"/>
                </a:solidFill>
              </a:rPr>
              <a:t> more.</a:t>
            </a:r>
            <a:br>
              <a:rPr lang="en">
                <a:solidFill>
                  <a:schemeClr val="dk1"/>
                </a:solidFill>
              </a:rPr>
            </a:br>
            <a:r>
              <a:rPr lang="en">
                <a:solidFill>
                  <a:schemeClr val="dk1"/>
                </a:solidFill>
              </a:rPr>
              <a:t> 3️⃣ Finally, combining that with </a:t>
            </a:r>
            <a:r>
              <a:rPr b="1" lang="en">
                <a:solidFill>
                  <a:schemeClr val="dk1"/>
                </a:solidFill>
              </a:rPr>
              <a:t>resource-aware scheduling</a:t>
            </a:r>
            <a:r>
              <a:rPr lang="en">
                <a:solidFill>
                  <a:schemeClr val="dk1"/>
                </a:solidFill>
              </a:rPr>
              <a:t> — picking the configuration that best fits current GPU memory — brings the total improvement to </a:t>
            </a:r>
            <a:r>
              <a:rPr b="1" lang="en">
                <a:solidFill>
                  <a:schemeClr val="dk1"/>
                </a:solidFill>
              </a:rPr>
              <a:t>1.45–1.75×</a:t>
            </a:r>
            <a:r>
              <a:rPr lang="en">
                <a:solidFill>
                  <a:schemeClr val="dk1"/>
                </a:solidFill>
              </a:rPr>
              <a:t> faster execution.”</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t>
            </a:r>
            <a:r>
              <a:rPr b="1" lang="en">
                <a:solidFill>
                  <a:schemeClr val="dk1"/>
                </a:solidFill>
              </a:rPr>
              <a:t>Figure 13</a:t>
            </a:r>
            <a:r>
              <a:rPr lang="en">
                <a:solidFill>
                  <a:schemeClr val="dk1"/>
                </a:solidFill>
              </a:rPr>
              <a:t>, they analyze </a:t>
            </a:r>
            <a:r>
              <a:rPr b="1" lang="en">
                <a:solidFill>
                  <a:schemeClr val="dk1"/>
                </a:solidFill>
              </a:rPr>
              <a:t>cost efficiency</a:t>
            </a:r>
            <a:r>
              <a:rPr lang="en">
                <a:solidFill>
                  <a:schemeClr val="dk1"/>
                </a:solidFill>
              </a:rPr>
              <a:t> — using bigger inference models like GPT-4o or Llama-70B doesn’t help.</a:t>
            </a:r>
            <a:br>
              <a:rPr lang="en">
                <a:solidFill>
                  <a:schemeClr val="dk1"/>
                </a:solidFill>
              </a:rPr>
            </a:br>
            <a:r>
              <a:rPr lang="en">
                <a:solidFill>
                  <a:schemeClr val="dk1"/>
                </a:solidFill>
              </a:rPr>
              <a:t> Those fixed systems cost </a:t>
            </a:r>
            <a:r>
              <a:rPr b="1" lang="en">
                <a:solidFill>
                  <a:schemeClr val="dk1"/>
                </a:solidFill>
              </a:rPr>
              <a:t>2.3–6.8× more</a:t>
            </a:r>
            <a:r>
              <a:rPr lang="en">
                <a:solidFill>
                  <a:schemeClr val="dk1"/>
                </a:solidFill>
              </a:rPr>
              <a:t> and still get </a:t>
            </a:r>
            <a:r>
              <a:rPr i="1" lang="en">
                <a:solidFill>
                  <a:schemeClr val="dk1"/>
                </a:solidFill>
              </a:rPr>
              <a:t>lower</a:t>
            </a:r>
            <a:r>
              <a:rPr lang="en">
                <a:solidFill>
                  <a:schemeClr val="dk1"/>
                </a:solidFill>
              </a:rPr>
              <a:t> F1-scores compared to METIS.”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METIS’s gains come not from using a larger model — but from </a:t>
            </a:r>
            <a:r>
              <a:rPr i="1" lang="en">
                <a:solidFill>
                  <a:schemeClr val="dk1"/>
                </a:solidFill>
              </a:rPr>
              <a:t>smarter system design</a:t>
            </a:r>
            <a:r>
              <a:rPr lang="en">
                <a:solidFill>
                  <a:schemeClr val="dk1"/>
                </a:solidFill>
              </a:rPr>
              <a:t> — profiling, batching, and GPU-aware scheduling together.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a171c3f474_0_1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a171c3f474_0_1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“One of the best parts about METIS is that it’s efficient — even though it uses a </a:t>
            </a:r>
            <a:r>
              <a:rPr i="1" lang="en">
                <a:solidFill>
                  <a:schemeClr val="dk1"/>
                </a:solidFill>
              </a:rPr>
              <a:t>larger LLM</a:t>
            </a:r>
            <a:r>
              <a:rPr lang="en">
                <a:solidFill>
                  <a:schemeClr val="dk1"/>
                </a:solidFill>
              </a:rPr>
              <a:t> for profiling, the cost is minimal.”</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“Why? Because the </a:t>
            </a:r>
            <a:r>
              <a:rPr b="1" lang="en">
                <a:solidFill>
                  <a:schemeClr val="dk1"/>
                </a:solidFill>
              </a:rPr>
              <a:t>profiler LLM</a:t>
            </a:r>
            <a:r>
              <a:rPr lang="en">
                <a:solidFill>
                  <a:schemeClr val="dk1"/>
                </a:solidFill>
              </a:rPr>
              <a:t> only sees the </a:t>
            </a:r>
            <a:r>
              <a:rPr i="1" lang="en">
                <a:solidFill>
                  <a:schemeClr val="dk1"/>
                </a:solidFill>
              </a:rPr>
              <a:t>query text</a:t>
            </a:r>
            <a:r>
              <a:rPr lang="en">
                <a:solidFill>
                  <a:schemeClr val="dk1"/>
                </a:solidFill>
              </a:rPr>
              <a:t> and a one-line metadata summary — not the entire retrieved context.”</a:t>
            </a:r>
            <a:br>
              <a:rPr lang="en">
                <a:solidFill>
                  <a:schemeClr val="dk1"/>
                </a:solidFill>
              </a:rPr>
            </a:br>
            <a:r>
              <a:rPr lang="en">
                <a:solidFill>
                  <a:schemeClr val="dk1"/>
                </a:solidFill>
              </a:rPr>
              <a:t> → That means the profiler’s input is around </a:t>
            </a:r>
            <a:r>
              <a:rPr b="1" lang="en">
                <a:solidFill>
                  <a:schemeClr val="dk1"/>
                </a:solidFill>
              </a:rPr>
              <a:t>100× smaller</a:t>
            </a:r>
            <a:r>
              <a:rPr lang="en">
                <a:solidFill>
                  <a:schemeClr val="dk1"/>
                </a:solidFill>
              </a:rPr>
              <a:t> than what the main LLM processes during answer generation.</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runs once per query, before retrieval — so its total runtime and compute footprint are very small compared to RAG inference.”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“Even with a bigger model like GPT-4-level profilers, the cost of profiling is negligible compared to the gain in accuracy and delay reduction.”</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short — METIS achieves the goal of </a:t>
            </a:r>
            <a:r>
              <a:rPr i="1" lang="en">
                <a:solidFill>
                  <a:schemeClr val="dk1"/>
                </a:solidFill>
              </a:rPr>
              <a:t>using an expensive model cheaply</a:t>
            </a:r>
            <a:r>
              <a:rPr lang="en">
                <a:solidFill>
                  <a:schemeClr val="dk1"/>
                </a:solidFill>
              </a:rPr>
              <a:t>: it leverages LLM reasoning power only where it matters — for query understanding, not for generation.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a171c3f474_0_1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a171c3f474_0_1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slide tests how robust METIS is — what happens if we change the model or retriever setup?”</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t>
            </a:r>
            <a:r>
              <a:rPr b="1" lang="en">
                <a:solidFill>
                  <a:schemeClr val="dk1"/>
                </a:solidFill>
              </a:rPr>
              <a:t>Figure 14</a:t>
            </a:r>
            <a:r>
              <a:rPr lang="en">
                <a:solidFill>
                  <a:schemeClr val="dk1"/>
                </a:solidFill>
              </a:rPr>
              <a:t>, they test </a:t>
            </a:r>
            <a:r>
              <a:rPr i="1" lang="en">
                <a:solidFill>
                  <a:schemeClr val="dk1"/>
                </a:solidFill>
              </a:rPr>
              <a:t>profiler feedback</a:t>
            </a:r>
            <a:r>
              <a:rPr lang="en">
                <a:solidFill>
                  <a:schemeClr val="dk1"/>
                </a:solidFill>
              </a:rPr>
              <a:t>:</a:t>
            </a:r>
            <a:br>
              <a:rPr lang="en">
                <a:solidFill>
                  <a:schemeClr val="dk1"/>
                </a:solidFill>
              </a:rPr>
            </a:b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Occasionally, METIS seeds the profiler with the best output from a ‘golden’ configuration — the one that’s slow but very accurate.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That feedback improves the profiler’s future predictions, leading to a </a:t>
            </a:r>
            <a:r>
              <a:rPr b="1" lang="en">
                <a:solidFill>
                  <a:schemeClr val="dk1"/>
                </a:solidFill>
              </a:rPr>
              <a:t>4–6% boost in F1-score</a:t>
            </a:r>
            <a:r>
              <a:rPr lang="en">
                <a:solidFill>
                  <a:schemeClr val="dk1"/>
                </a:solidFill>
              </a:rPr>
              <a:t> over time.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Importantly, METIS still enforces memory limits, so it doesn’t start choosing overly expensive configurations.”</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a:t>
            </a:r>
            <a:r>
              <a:rPr b="1" lang="en">
                <a:solidFill>
                  <a:schemeClr val="dk1"/>
                </a:solidFill>
              </a:rPr>
              <a:t>Figure 15</a:t>
            </a:r>
            <a:r>
              <a:rPr lang="en">
                <a:solidFill>
                  <a:schemeClr val="dk1"/>
                </a:solidFill>
              </a:rPr>
              <a:t>, they test what happens when switching to a </a:t>
            </a:r>
            <a:r>
              <a:rPr i="1" lang="en">
                <a:solidFill>
                  <a:schemeClr val="dk1"/>
                </a:solidFill>
              </a:rPr>
              <a:t>bigger inference model</a:t>
            </a:r>
            <a:r>
              <a:rPr lang="en">
                <a:solidFill>
                  <a:schemeClr val="dk1"/>
                </a:solidFill>
              </a:rPr>
              <a:t>, like </a:t>
            </a:r>
            <a:r>
              <a:rPr b="1" lang="en">
                <a:solidFill>
                  <a:schemeClr val="dk1"/>
                </a:solidFill>
              </a:rPr>
              <a:t>Llama-3.1-70B</a:t>
            </a:r>
            <a:r>
              <a:rPr lang="en">
                <a:solidFill>
                  <a:schemeClr val="dk1"/>
                </a:solidFill>
              </a:rPr>
              <a:t>.</a:t>
            </a:r>
            <a:br>
              <a:rPr lang="en">
                <a:solidFill>
                  <a:schemeClr val="dk1"/>
                </a:solidFill>
              </a:rPr>
            </a:b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METIS remains </a:t>
            </a:r>
            <a:r>
              <a:rPr b="1" lang="en">
                <a:solidFill>
                  <a:schemeClr val="dk1"/>
                </a:solidFill>
              </a:rPr>
              <a:t>2.1–2.4× faster</a:t>
            </a:r>
            <a:r>
              <a:rPr lang="en">
                <a:solidFill>
                  <a:schemeClr val="dk1"/>
                </a:solidFill>
              </a:rPr>
              <a:t> than AdaptiveRAG*, even with the larger model.</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Fixed-config systems like Parrot* and vLLM fall behind by </a:t>
            </a:r>
            <a:r>
              <a:rPr b="1" lang="en">
                <a:solidFill>
                  <a:schemeClr val="dk1"/>
                </a:solidFill>
              </a:rPr>
              <a:t>7–10% in F1</a:t>
            </a:r>
            <a:r>
              <a:rPr lang="en">
                <a:solidFill>
                  <a:schemeClr val="dk1"/>
                </a:solidFill>
              </a:rPr>
              <a:t>.”</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 overall, METIS is quite </a:t>
            </a:r>
            <a:r>
              <a:rPr i="1" lang="en">
                <a:solidFill>
                  <a:schemeClr val="dk1"/>
                </a:solidFill>
              </a:rPr>
              <a:t>robust</a:t>
            </a:r>
            <a:r>
              <a:rPr lang="en">
                <a:solidFill>
                  <a:schemeClr val="dk1"/>
                </a:solidFill>
              </a:rPr>
              <a:t> — it keeps its speed and accuracy advantages even when the underlying model or retriever setup changes.”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a171c3f474_0_1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a171c3f474_0_1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a171c3f474_0_1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a171c3f474_0_1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core strength of METIS lies in unifying two worlds—system scheduling and model quality tuning.</a:t>
            </a:r>
            <a:endParaRPr/>
          </a:p>
          <a:p>
            <a:pPr indent="0" lvl="0" marL="0" rtl="0" algn="l">
              <a:spcBef>
                <a:spcPts val="0"/>
              </a:spcBef>
              <a:spcAft>
                <a:spcPts val="0"/>
              </a:spcAft>
              <a:buClr>
                <a:schemeClr val="dk1"/>
              </a:buClr>
              <a:buSzPts val="1100"/>
              <a:buFont typeface="Arial"/>
              <a:buNone/>
            </a:pPr>
            <a:r>
              <a:rPr lang="en"/>
              <a:t>It’s compact, practical, and complementary to existing serving optimizations like chunked prefill or KV-cache reuse.</a:t>
            </a:r>
            <a:endParaRPr/>
          </a:p>
          <a:p>
            <a:pPr indent="0" lvl="0" marL="0" rtl="0" algn="l">
              <a:spcBef>
                <a:spcPts val="0"/>
              </a:spcBef>
              <a:spcAft>
                <a:spcPts val="0"/>
              </a:spcAft>
              <a:buNone/>
            </a:pPr>
            <a:r>
              <a:rPr lang="en"/>
              <a:t>The main takeaway: METIS turns RAG from a static pipeline into an intelligent controller that balances quality and latency dynamically—essentially an autopilot for retrieval-augmented generation.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 core idea behind METIS is simple but powerful — it’s a </a:t>
            </a:r>
            <a:r>
              <a:rPr b="1" lang="en">
                <a:solidFill>
                  <a:schemeClr val="dk1"/>
                </a:solidFill>
              </a:rPr>
              <a:t>RAG autopilot</a:t>
            </a:r>
            <a:r>
              <a:rPr lang="en">
                <a:solidFill>
                  <a:schemeClr val="dk1"/>
                </a:solidFill>
              </a:rPr>
              <a:t>. It understands each query, picks the best configuration dynamically, and keeps improving over time.”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a:t>
            </a:r>
            <a:r>
              <a:rPr b="1" lang="en">
                <a:solidFill>
                  <a:schemeClr val="dk1"/>
                </a:solidFill>
              </a:rPr>
              <a:t>first strength</a:t>
            </a:r>
            <a:r>
              <a:rPr lang="en">
                <a:solidFill>
                  <a:schemeClr val="dk1"/>
                </a:solidFill>
              </a:rPr>
              <a:t> is being the </a:t>
            </a:r>
            <a:r>
              <a:rPr i="1" lang="en">
                <a:solidFill>
                  <a:schemeClr val="dk1"/>
                </a:solidFill>
              </a:rPr>
              <a:t>first system to jointly optimize</a:t>
            </a:r>
            <a:r>
              <a:rPr lang="en">
                <a:solidFill>
                  <a:schemeClr val="dk1"/>
                </a:solidFill>
              </a:rPr>
              <a:t> both </a:t>
            </a:r>
            <a:r>
              <a:rPr b="1" lang="en">
                <a:solidFill>
                  <a:schemeClr val="dk1"/>
                </a:solidFill>
              </a:rPr>
              <a:t>RAG quality and delay per query</a:t>
            </a:r>
            <a:r>
              <a:rPr lang="en">
                <a:solidFill>
                  <a:schemeClr val="dk1"/>
                </a:solidFill>
              </a:rPr>
              <a:t> — no prior work has done that systematically.”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“Second, METIS’s </a:t>
            </a:r>
            <a:r>
              <a:rPr b="1" lang="en">
                <a:solidFill>
                  <a:schemeClr val="dk1"/>
                </a:solidFill>
              </a:rPr>
              <a:t>adaptive configuration + resource-aware scheduling</a:t>
            </a:r>
            <a:r>
              <a:rPr lang="en">
                <a:solidFill>
                  <a:schemeClr val="dk1"/>
                </a:solidFill>
              </a:rPr>
              <a:t> gives it </a:t>
            </a:r>
            <a:r>
              <a:rPr b="1" lang="en">
                <a:solidFill>
                  <a:schemeClr val="dk1"/>
                </a:solidFill>
              </a:rPr>
              <a:t>1.6–2.5× faster responses</a:t>
            </a:r>
            <a:r>
              <a:rPr lang="en">
                <a:solidFill>
                  <a:schemeClr val="dk1"/>
                </a:solidFill>
              </a:rPr>
              <a:t> and </a:t>
            </a:r>
            <a:r>
              <a:rPr b="1" lang="en">
                <a:solidFill>
                  <a:schemeClr val="dk1"/>
                </a:solidFill>
              </a:rPr>
              <a:t>12–18% better F1 scores</a:t>
            </a:r>
            <a:r>
              <a:rPr lang="en">
                <a:solidFill>
                  <a:schemeClr val="dk1"/>
                </a:solidFill>
              </a:rPr>
              <a:t> than state-of-the-art baselines like Parrot* and AdaptiveRAG*.”</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a:t>
            </a:r>
            <a:r>
              <a:rPr b="1" lang="en">
                <a:solidFill>
                  <a:schemeClr val="dk1"/>
                </a:solidFill>
              </a:rPr>
              <a:t>lightweight</a:t>
            </a:r>
            <a:r>
              <a:rPr lang="en">
                <a:solidFill>
                  <a:schemeClr val="dk1"/>
                </a:solidFill>
              </a:rPr>
              <a:t> — only about </a:t>
            </a:r>
            <a:r>
              <a:rPr b="1" lang="en">
                <a:solidFill>
                  <a:schemeClr val="dk1"/>
                </a:solidFill>
              </a:rPr>
              <a:t>2K lines of Python code</a:t>
            </a:r>
            <a:r>
              <a:rPr lang="en">
                <a:solidFill>
                  <a:schemeClr val="dk1"/>
                </a:solidFill>
              </a:rPr>
              <a:t>, built on familiar tools like vLLM, FAISS, LangChain, and PyTorch — making it easy to adopt.”</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also </a:t>
            </a:r>
            <a:r>
              <a:rPr b="1" lang="en">
                <a:solidFill>
                  <a:schemeClr val="dk1"/>
                </a:solidFill>
              </a:rPr>
              <a:t>modular and plug-and-play</a:t>
            </a:r>
            <a:r>
              <a:rPr lang="en">
                <a:solidFill>
                  <a:schemeClr val="dk1"/>
                </a:solidFill>
              </a:rPr>
              <a:t> — can work with any retrieval or serving engine without needing retraining.”</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“Finally, it’s </a:t>
            </a:r>
            <a:r>
              <a:rPr b="1" lang="en">
                <a:solidFill>
                  <a:schemeClr val="dk1"/>
                </a:solidFill>
              </a:rPr>
              <a:t>self-improving</a:t>
            </a:r>
            <a:r>
              <a:rPr lang="en">
                <a:solidFill>
                  <a:schemeClr val="dk1"/>
                </a:solidFill>
              </a:rPr>
              <a:t> — using LLM confidence scores and periodic feedback to refine its profiling over time.”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short — METIS unifies two worlds: </a:t>
            </a:r>
            <a:r>
              <a:rPr b="1" lang="en">
                <a:solidFill>
                  <a:schemeClr val="dk1"/>
                </a:solidFill>
              </a:rPr>
              <a:t>system scheduling</a:t>
            </a:r>
            <a:r>
              <a:rPr lang="en">
                <a:solidFill>
                  <a:schemeClr val="dk1"/>
                </a:solidFill>
              </a:rPr>
              <a:t> and </a:t>
            </a:r>
            <a:r>
              <a:rPr b="1" lang="en">
                <a:solidFill>
                  <a:schemeClr val="dk1"/>
                </a:solidFill>
              </a:rPr>
              <a:t>model-level reasoning</a:t>
            </a:r>
            <a:r>
              <a:rPr lang="en">
                <a:solidFill>
                  <a:schemeClr val="dk1"/>
                </a:solidFill>
              </a:rPr>
              <a:t>.</a:t>
            </a:r>
            <a:br>
              <a:rPr lang="en">
                <a:solidFill>
                  <a:schemeClr val="dk1"/>
                </a:solidFill>
              </a:rPr>
            </a:br>
            <a:r>
              <a:rPr lang="en">
                <a:solidFill>
                  <a:schemeClr val="dk1"/>
                </a:solidFill>
              </a:rPr>
              <a:t> It turns RAG from a static pipeline into an intelligent, adaptive controller that automatically balances accuracy and latency.”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a171c3f474_0_1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a171c3f474_0_1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METIS currently excels in classic retrieval→synthesis→answer setups, but future RAG systems are becoming more “agentic,” involving multiple reasoning hops.</a:t>
            </a:r>
            <a:endParaRPr/>
          </a:p>
          <a:p>
            <a:pPr indent="0" lvl="0" marL="0" rtl="0" algn="l">
              <a:spcBef>
                <a:spcPts val="0"/>
              </a:spcBef>
              <a:spcAft>
                <a:spcPts val="0"/>
              </a:spcAft>
              <a:buNone/>
            </a:pPr>
            <a:r>
              <a:rPr lang="en"/>
              <a:t>Extending METIS to coordinate configurations across such stages is an exciting open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Another limitation is that METIS still treats its mapping rules heuristically — a learned or reinforcement-based approach could adapt better.</a:t>
            </a:r>
            <a:endParaRPr/>
          </a:p>
          <a:p>
            <a:pPr indent="0" lvl="0" marL="0" rtl="0" algn="l">
              <a:spcBef>
                <a:spcPts val="0"/>
              </a:spcBef>
              <a:spcAft>
                <a:spcPts val="0"/>
              </a:spcAft>
              <a:buNone/>
            </a:pPr>
            <a:r>
              <a:rPr lang="en"/>
              <a:t>Finally, KV-cache reuse and automatic metadata generation could further cut latency and make METIS plug-and-play for new domains.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“While METIS performs really well in today’s RAG setups, it still has some limitations that open exciting research directions.”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“First, it’s </a:t>
            </a:r>
            <a:r>
              <a:rPr b="1" lang="en">
                <a:solidFill>
                  <a:schemeClr val="dk1"/>
                </a:solidFill>
              </a:rPr>
              <a:t>designed for standard RAG pipelines</a:t>
            </a:r>
            <a:r>
              <a:rPr lang="en">
                <a:solidFill>
                  <a:schemeClr val="dk1"/>
                </a:solidFill>
              </a:rPr>
              <a:t> — single retrieval and synthesis stages.</a:t>
            </a:r>
            <a:br>
              <a:rPr lang="en">
                <a:solidFill>
                  <a:schemeClr val="dk1"/>
                </a:solidFill>
              </a:rPr>
            </a:br>
            <a:r>
              <a:rPr lang="en">
                <a:solidFill>
                  <a:schemeClr val="dk1"/>
                </a:solidFill>
              </a:rPr>
              <a:t> Future RAG systems are moving toward </a:t>
            </a:r>
            <a:r>
              <a:rPr b="1" lang="en">
                <a:solidFill>
                  <a:schemeClr val="dk1"/>
                </a:solidFill>
              </a:rPr>
              <a:t>multi-agent or chain-of-thought pipelines</a:t>
            </a:r>
            <a:r>
              <a:rPr lang="en">
                <a:solidFill>
                  <a:schemeClr val="dk1"/>
                </a:solidFill>
              </a:rPr>
              <a:t>, where multiple reasoning steps or agents collaborate.</a:t>
            </a:r>
            <a:br>
              <a:rPr lang="en">
                <a:solidFill>
                  <a:schemeClr val="dk1"/>
                </a:solidFill>
              </a:rPr>
            </a:br>
            <a:r>
              <a:rPr lang="en">
                <a:solidFill>
                  <a:schemeClr val="dk1"/>
                </a:solidFill>
              </a:rPr>
              <a:t> METIS doesn’t yet handle that level of coordination.”</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“Second, there’s </a:t>
            </a:r>
            <a:r>
              <a:rPr b="1" lang="en">
                <a:solidFill>
                  <a:schemeClr val="dk1"/>
                </a:solidFill>
              </a:rPr>
              <a:t>no KV-cache reuse</a:t>
            </a:r>
            <a:r>
              <a:rPr lang="en">
                <a:solidFill>
                  <a:schemeClr val="dk1"/>
                </a:solidFill>
              </a:rPr>
              <a:t> — which means it doesn’t yet store or blend cached model states across queries.</a:t>
            </a:r>
            <a:br>
              <a:rPr lang="en">
                <a:solidFill>
                  <a:schemeClr val="dk1"/>
                </a:solidFill>
              </a:rPr>
            </a:br>
            <a:r>
              <a:rPr lang="en">
                <a:solidFill>
                  <a:schemeClr val="dk1"/>
                </a:solidFill>
              </a:rPr>
              <a:t> Efficient cache blending could drastically reduce latency for repeated or related queries.”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“Third, METIS relies on </a:t>
            </a:r>
            <a:r>
              <a:rPr b="1" lang="en">
                <a:solidFill>
                  <a:schemeClr val="dk1"/>
                </a:solidFill>
              </a:rPr>
              <a:t>heuristic mapping</a:t>
            </a:r>
            <a:r>
              <a:rPr lang="en">
                <a:solidFill>
                  <a:schemeClr val="dk1"/>
                </a:solidFill>
              </a:rPr>
              <a:t> — a rule-based system to map LLM profile outputs to configuration knobs.</a:t>
            </a:r>
            <a:br>
              <a:rPr lang="en">
                <a:solidFill>
                  <a:schemeClr val="dk1"/>
                </a:solidFill>
              </a:rPr>
            </a:br>
            <a:r>
              <a:rPr lang="en">
                <a:solidFill>
                  <a:schemeClr val="dk1"/>
                </a:solidFill>
              </a:rPr>
              <a:t> A future learned or reinforcement-based mapper could make it even smarter and more adaptive.”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future directions, the authors suggest three key paths:</a:t>
            </a:r>
            <a:br>
              <a:rPr lang="en">
                <a:solidFill>
                  <a:schemeClr val="dk1"/>
                </a:solidFill>
              </a:rPr>
            </a:br>
            <a:r>
              <a:rPr lang="en">
                <a:solidFill>
                  <a:schemeClr val="dk1"/>
                </a:solidFill>
              </a:rPr>
              <a:t> 1️⃣ Extend to multi-agent or multi-hop RAG,</a:t>
            </a:r>
            <a:br>
              <a:rPr lang="en">
                <a:solidFill>
                  <a:schemeClr val="dk1"/>
                </a:solidFill>
              </a:rPr>
            </a:br>
            <a:r>
              <a:rPr lang="en">
                <a:solidFill>
                  <a:schemeClr val="dk1"/>
                </a:solidFill>
              </a:rPr>
              <a:t> 2️⃣ Integrate KV-cache blending for reuse,</a:t>
            </a:r>
            <a:br>
              <a:rPr lang="en">
                <a:solidFill>
                  <a:schemeClr val="dk1"/>
                </a:solidFill>
              </a:rPr>
            </a:br>
            <a:r>
              <a:rPr lang="en">
                <a:solidFill>
                  <a:schemeClr val="dk1"/>
                </a:solidFill>
              </a:rPr>
              <a:t> 3️⃣ Auto-generate dataset metadata using LLM summarizers to make it plug-and-play.”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a171c3f474_0_1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a171c3f474_0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a171c3f474_0_1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a171c3f474_0_1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Concerns: - </a:t>
            </a:r>
            <a:br>
              <a:rPr lang="en"/>
            </a:br>
            <a:br>
              <a:rPr lang="en"/>
            </a:br>
            <a:r>
              <a:rPr lang="en"/>
              <a:t>A</a:t>
            </a:r>
            <a:r>
              <a:rPr lang="en">
                <a:solidFill>
                  <a:schemeClr val="dk1"/>
                </a:solidFill>
              </a:rPr>
              <a:t>cross all reviews, the common questions relate to three themes — </a:t>
            </a:r>
            <a:r>
              <a:rPr b="1" lang="en">
                <a:solidFill>
                  <a:schemeClr val="dk1"/>
                </a:solidFill>
              </a:rPr>
              <a:t>rule interpretability, profiler cost, and system practicality</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METIS addresses these by (1) using an </a:t>
            </a:r>
            <a:r>
              <a:rPr b="1" lang="en">
                <a:solidFill>
                  <a:schemeClr val="dk1"/>
                </a:solidFill>
              </a:rPr>
              <a:t>LLM profiler</a:t>
            </a:r>
            <a:r>
              <a:rPr lang="en">
                <a:solidFill>
                  <a:schemeClr val="dk1"/>
                </a:solidFill>
              </a:rPr>
              <a:t> that prunes 50–100× config space with negligible cost; (2) a </a:t>
            </a:r>
            <a:r>
              <a:rPr b="1" lang="en">
                <a:solidFill>
                  <a:schemeClr val="dk1"/>
                </a:solidFill>
              </a:rPr>
              <a:t>joint scheduler</a:t>
            </a:r>
            <a:r>
              <a:rPr lang="en">
                <a:solidFill>
                  <a:schemeClr val="dk1"/>
                </a:solidFill>
              </a:rPr>
              <a:t> that adapts to GPU state in real time; and (3) a </a:t>
            </a:r>
            <a:r>
              <a:rPr b="1" lang="en">
                <a:solidFill>
                  <a:schemeClr val="dk1"/>
                </a:solidFill>
              </a:rPr>
              <a:t>fallback and feedback loop</a:t>
            </a:r>
            <a:r>
              <a:rPr lang="en">
                <a:solidFill>
                  <a:schemeClr val="dk1"/>
                </a:solidFill>
              </a:rPr>
              <a:t> ensuring reliability.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follow-up experiments add metadata/no-metadata ablations, profiler size sweeps, fairness and SLO tests, and a learned policy variant.</a:t>
            </a:r>
            <a:endParaRPr>
              <a:solidFill>
                <a:schemeClr val="dk1"/>
              </a:solidFill>
            </a:endParaRPr>
          </a:p>
          <a:p>
            <a:pPr indent="0" lvl="0" marL="0" rtl="0" algn="l">
              <a:spcBef>
                <a:spcPts val="0"/>
              </a:spcBef>
              <a:spcAft>
                <a:spcPts val="0"/>
              </a:spcAft>
              <a:buNone/>
            </a:pPr>
            <a:r>
              <a:rPr lang="en">
                <a:solidFill>
                  <a:schemeClr val="dk1"/>
                </a:solidFill>
              </a:rPr>
              <a:t>Even under these stricter conditions, METIS continues to deliver </a:t>
            </a:r>
            <a:r>
              <a:rPr b="1" lang="en">
                <a:solidFill>
                  <a:schemeClr val="dk1"/>
                </a:solidFill>
              </a:rPr>
              <a:t>1.6–2.8× lower latency</a:t>
            </a:r>
            <a:r>
              <a:rPr lang="en">
                <a:solidFill>
                  <a:schemeClr val="dk1"/>
                </a:solidFill>
              </a:rPr>
              <a:t>, </a:t>
            </a:r>
            <a:r>
              <a:rPr b="1" lang="en">
                <a:solidFill>
                  <a:schemeClr val="dk1"/>
                </a:solidFill>
              </a:rPr>
              <a:t>1.8–4.5× higher throughput</a:t>
            </a:r>
            <a:r>
              <a:rPr lang="en">
                <a:solidFill>
                  <a:schemeClr val="dk1"/>
                </a:solidFill>
              </a:rPr>
              <a:t>, and </a:t>
            </a:r>
            <a:r>
              <a:rPr b="1" lang="en">
                <a:solidFill>
                  <a:schemeClr val="dk1"/>
                </a:solidFill>
              </a:rPr>
              <a:t>≤ 10 % overhead</a:t>
            </a:r>
            <a:r>
              <a:rPr lang="en">
                <a:solidFill>
                  <a:schemeClr val="dk1"/>
                </a:solidFill>
              </a:rPr>
              <a:t>, proving its practical and general impact on RAG serving systems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Questions: -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a171c3f47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a171c3f47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Large language models (LLMs) — like GPT or LLaMA — are very capable,  but they have two weaknesses: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Lack of </a:t>
            </a:r>
            <a:r>
              <a:rPr lang="en">
                <a:solidFill>
                  <a:schemeClr val="dk1"/>
                </a:solidFill>
              </a:rPr>
              <a:t> </a:t>
            </a:r>
            <a:r>
              <a:rPr b="1" lang="en">
                <a:solidFill>
                  <a:schemeClr val="dk1"/>
                </a:solidFill>
              </a:rPr>
              <a:t>domain-specific knowledge</a:t>
            </a:r>
            <a:r>
              <a:rPr lang="en">
                <a:solidFill>
                  <a:schemeClr val="dk1"/>
                </a:solidFill>
              </a:rPr>
              <a:t> (e.g., financial data, medical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Lack of access to </a:t>
            </a:r>
            <a:r>
              <a:rPr b="1" lang="en">
                <a:solidFill>
                  <a:schemeClr val="dk1"/>
                </a:solidFill>
              </a:rPr>
              <a:t>recent or dynamic information</a:t>
            </a:r>
            <a:r>
              <a:rPr lang="en">
                <a:solidFill>
                  <a:schemeClr val="dk1"/>
                </a:solidFill>
              </a:rPr>
              <a:t> (e.g., today’s news). [Debatable]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t>So we use RAG that before answering the question, we first search a large database, pick the most relevant text passages, and then uses them to craft its response. It’s already used in:</a:t>
            </a:r>
            <a:endParaRPr/>
          </a:p>
          <a:p>
            <a:pPr indent="-298450" lvl="0" marL="457200" rtl="0" algn="l">
              <a:lnSpc>
                <a:spcPct val="115000"/>
              </a:lnSpc>
              <a:spcBef>
                <a:spcPts val="1200"/>
              </a:spcBef>
              <a:spcAft>
                <a:spcPts val="0"/>
              </a:spcAft>
              <a:buClr>
                <a:schemeClr val="dk1"/>
              </a:buClr>
              <a:buSzPts val="1100"/>
              <a:buChar char="●"/>
            </a:pPr>
            <a:r>
              <a:rPr lang="en"/>
              <a:t>QA systems like ChatGPT’s “Browse with Bing”</a:t>
            </a:r>
            <a:endParaRPr/>
          </a:p>
          <a:p>
            <a:pPr indent="-298450" lvl="0" marL="457200" rtl="0" algn="l">
              <a:lnSpc>
                <a:spcPct val="115000"/>
              </a:lnSpc>
              <a:spcBef>
                <a:spcPts val="0"/>
              </a:spcBef>
              <a:spcAft>
                <a:spcPts val="0"/>
              </a:spcAft>
              <a:buClr>
                <a:schemeClr val="dk1"/>
              </a:buClr>
              <a:buSzPts val="1100"/>
              <a:buChar char="●"/>
            </a:pPr>
            <a:r>
              <a:rPr lang="en"/>
              <a:t>Chatbots that need company knowledge bases</a:t>
            </a:r>
            <a:endParaRPr/>
          </a:p>
          <a:p>
            <a:pPr indent="-298450" lvl="0" marL="457200" rtl="0" algn="l">
              <a:lnSpc>
                <a:spcPct val="115000"/>
              </a:lnSpc>
              <a:spcBef>
                <a:spcPts val="0"/>
              </a:spcBef>
              <a:spcAft>
                <a:spcPts val="0"/>
              </a:spcAft>
              <a:buClr>
                <a:schemeClr val="dk1"/>
              </a:buClr>
              <a:buSzPts val="1100"/>
              <a:buChar char="●"/>
            </a:pPr>
            <a:r>
              <a:rPr lang="en"/>
              <a:t>Search systems that summarize documents</a:t>
            </a:r>
            <a:br>
              <a:rPr lang="en"/>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a171c3f47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a171c3f47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“RAG systems make LLMs more accurate by adding external knowledge — but this comes at a cost: they get </a:t>
            </a:r>
            <a:r>
              <a:rPr b="1" lang="en">
                <a:solidFill>
                  <a:schemeClr val="dk1"/>
                </a:solidFill>
              </a:rPr>
              <a:t>slower</a:t>
            </a:r>
            <a:r>
              <a:rPr lang="en">
                <a:solidFill>
                  <a:schemeClr val="dk1"/>
                </a:solidFill>
              </a:rPr>
              <a:t>. So there’s a constant </a:t>
            </a:r>
            <a:r>
              <a:rPr b="1" lang="en">
                <a:solidFill>
                  <a:schemeClr val="dk1"/>
                </a:solidFill>
              </a:rPr>
              <a:t>trade-off between quality and speed.</a:t>
            </a:r>
            <a:r>
              <a:rPr lang="en">
                <a:solidFill>
                  <a:schemeClr val="dk1"/>
                </a:solidFill>
              </a:rPr>
              <a:t>”</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“The first challenge is that </a:t>
            </a:r>
            <a:r>
              <a:rPr b="1" lang="en">
                <a:solidFill>
                  <a:schemeClr val="dk1"/>
                </a:solidFill>
              </a:rPr>
              <a:t>natural language queries are vague.</a:t>
            </a:r>
            <a:r>
              <a:rPr lang="en">
                <a:solidFill>
                  <a:schemeClr val="dk1"/>
                </a:solidFill>
              </a:rPr>
              <a:t> A question like </a:t>
            </a:r>
            <a:r>
              <a:rPr i="1" lang="en">
                <a:solidFill>
                  <a:schemeClr val="dk1"/>
                </a:solidFill>
              </a:rPr>
              <a:t>‘Compare NVIDIA’s operating cost…’</a:t>
            </a:r>
            <a:r>
              <a:rPr lang="en">
                <a:solidFill>
                  <a:schemeClr val="dk1"/>
                </a:solidFill>
              </a:rPr>
              <a:t> doesn’t specify how many documents or chunks are needed — the system has to figure that out.”</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“Second, there are </a:t>
            </a:r>
            <a:r>
              <a:rPr b="1" lang="en">
                <a:solidFill>
                  <a:schemeClr val="dk1"/>
                </a:solidFill>
              </a:rPr>
              <a:t>many configuration options</a:t>
            </a:r>
            <a:r>
              <a:rPr lang="en">
                <a:solidFill>
                  <a:schemeClr val="dk1"/>
                </a:solidFill>
              </a:rPr>
              <a:t> — how many chunks to retrieve, how to combine them, whether to summarize. Trying every combination for every query would be computationally infeasible.”</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“Finally, </a:t>
            </a:r>
            <a:r>
              <a:rPr b="1" lang="en">
                <a:solidFill>
                  <a:schemeClr val="dk1"/>
                </a:solidFill>
              </a:rPr>
              <a:t>scheduling interacts with configuration</a:t>
            </a:r>
            <a:r>
              <a:rPr lang="en">
                <a:solidFill>
                  <a:schemeClr val="dk1"/>
                </a:solidFill>
              </a:rPr>
              <a:t> — even if you choose a good setup, GPU memory or batching constraints may delay the query. The best configuration also depends on available system resources.”</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“So, as shown in the small table, quality improves when we use more context, but that slows things down; using fewer chunks speeds things up but risks missing key information.”</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lang="en">
                <a:solidFill>
                  <a:schemeClr val="dk1"/>
                </a:solidFill>
              </a:rPr>
              <a:t>“In short, RAG designers need to </a:t>
            </a:r>
            <a:r>
              <a:rPr b="1" lang="en">
                <a:solidFill>
                  <a:schemeClr val="dk1"/>
                </a:solidFill>
              </a:rPr>
              <a:t>balance accuracy versus latency</a:t>
            </a:r>
            <a:r>
              <a:rPr lang="en">
                <a:solidFill>
                  <a:schemeClr val="dk1"/>
                </a:solidFill>
              </a:rPr>
              <a:t>, and this paper — METIS — proposes a systematic way to do that.”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lang="en">
                <a:solidFill>
                  <a:schemeClr val="dk1"/>
                </a:solidFill>
              </a:rPr>
            </a:br>
            <a:r>
              <a:rPr lang="en">
                <a:solidFill>
                  <a:schemeClr val="dk1"/>
                </a:solidFill>
              </a:rPr>
              <a:t>RAG designers must </a:t>
            </a:r>
            <a:r>
              <a:rPr b="1" lang="en">
                <a:solidFill>
                  <a:schemeClr val="dk1"/>
                </a:solidFill>
              </a:rPr>
              <a:t>balance accuracy vs. latency</a:t>
            </a:r>
            <a:r>
              <a:rPr lang="en">
                <a:solidFill>
                  <a:schemeClr val="dk1"/>
                </a:solidFill>
              </a:rPr>
              <a: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a171c3f47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a171c3f47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works as mentioned in the paper, </a:t>
            </a:r>
            <a:r>
              <a:rPr lang="en"/>
              <a:t>focused on major two things, either improving the quality of answer, either fetching the right chunks or optimizing the total latency of the system. They didn’t look at the overall balance of accuracy and speed of the system</a:t>
            </a:r>
            <a:endParaRPr/>
          </a:p>
          <a:p>
            <a:pPr indent="0" lvl="0" marL="0" rtl="0" algn="l">
              <a:spcBef>
                <a:spcPts val="0"/>
              </a:spcBef>
              <a:spcAft>
                <a:spcPts val="0"/>
              </a:spcAft>
              <a:buNone/>
            </a:pPr>
            <a:br>
              <a:rPr lang="en"/>
            </a:br>
            <a:r>
              <a:rPr lang="en">
                <a:solidFill>
                  <a:schemeClr val="dk1"/>
                </a:solidFill>
              </a:rPr>
              <a:t>“Before METIS, a lot of RAG research focused on </a:t>
            </a:r>
            <a:r>
              <a:rPr b="1" lang="en">
                <a:solidFill>
                  <a:schemeClr val="dk1"/>
                </a:solidFill>
              </a:rPr>
              <a:t>only one side of the trade-off</a:t>
            </a:r>
            <a:r>
              <a:rPr lang="en">
                <a:solidFill>
                  <a:schemeClr val="dk1"/>
                </a:solidFill>
              </a:rPr>
              <a:t> — either making RAG faster or improving its answer quality.”</a:t>
            </a:r>
            <a:br>
              <a:rPr lang="en">
                <a:solidFill>
                  <a:schemeClr val="dk1"/>
                </a:solidFill>
              </a:rPr>
            </a:b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“The </a:t>
            </a:r>
            <a:r>
              <a:rPr b="1" lang="en">
                <a:solidFill>
                  <a:schemeClr val="dk1"/>
                </a:solidFill>
              </a:rPr>
              <a:t>speed-focused systems</a:t>
            </a:r>
            <a:r>
              <a:rPr lang="en">
                <a:solidFill>
                  <a:schemeClr val="dk1"/>
                </a:solidFill>
              </a:rPr>
              <a:t> worked on the serving layer — optimizing GPU scheduling, batching similar queries, or memory usage to cut latency.”</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a:t>
            </a:r>
            <a:r>
              <a:rPr b="1" lang="en">
                <a:solidFill>
                  <a:schemeClr val="dk1"/>
                </a:solidFill>
              </a:rPr>
              <a:t>quality-focused systems</a:t>
            </a:r>
            <a:r>
              <a:rPr lang="en">
                <a:solidFill>
                  <a:schemeClr val="dk1"/>
                </a:solidFill>
              </a:rPr>
              <a:t> tried to tune RAG configurations — like deciding how many chunks to retrieve or how to summarize them for better answers.”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“But here’s the </a:t>
            </a:r>
            <a:r>
              <a:rPr b="1" lang="en">
                <a:solidFill>
                  <a:schemeClr val="dk1"/>
                </a:solidFill>
              </a:rPr>
              <a:t>major gap</a:t>
            </a:r>
            <a:r>
              <a:rPr lang="en">
                <a:solidFill>
                  <a:schemeClr val="dk1"/>
                </a:solidFill>
              </a:rPr>
              <a:t>: none of these methods tried to </a:t>
            </a:r>
            <a:r>
              <a:rPr b="1" lang="en">
                <a:solidFill>
                  <a:schemeClr val="dk1"/>
                </a:solidFill>
              </a:rPr>
              <a:t>jointly optimize quality </a:t>
            </a:r>
            <a:r>
              <a:rPr b="1" i="1" lang="en">
                <a:solidFill>
                  <a:schemeClr val="dk1"/>
                </a:solidFill>
              </a:rPr>
              <a:t>and</a:t>
            </a:r>
            <a:r>
              <a:rPr b="1" lang="en">
                <a:solidFill>
                  <a:schemeClr val="dk1"/>
                </a:solidFill>
              </a:rPr>
              <a:t> delay</a:t>
            </a:r>
            <a:r>
              <a:rPr lang="en">
                <a:solidFill>
                  <a:schemeClr val="dk1"/>
                </a:solidFill>
              </a:rPr>
              <a:t>. They either got better accuracy at the cost of speed, or faster responses with lower accuracy.”</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“METIS is the first to tackle this balance directly — optimizing both together, dynamically per query.”</a:t>
            </a:r>
            <a:br>
              <a:rPr lang="en">
                <a:solidFill>
                  <a:schemeClr val="dk1"/>
                </a:solidFill>
              </a:rPr>
            </a:br>
            <a:endParaRPr>
              <a:solidFill>
                <a:schemeClr val="dk1"/>
              </a:solidFill>
            </a:endParaRPr>
          </a:p>
          <a:p>
            <a:pPr indent="0" lvl="0" marL="0" rtl="0" algn="l">
              <a:spcBef>
                <a:spcPts val="1200"/>
              </a:spcBef>
              <a:spcAft>
                <a:spcPts val="0"/>
              </a:spcAft>
              <a:buNone/>
            </a:pPr>
            <a:br>
              <a:rPr lang="en"/>
            </a:br>
            <a:br>
              <a:rPr lang="en"/>
            </a:br>
            <a:br>
              <a:rPr lang="en"/>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a171c3f47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a171c3f47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Knobs are simply put some configurations of RAG systems. The authors are focused on 3 knobs across the paper that are quite general and are used across different RAG systems. </a:t>
            </a:r>
            <a:endParaRPr/>
          </a:p>
          <a:p>
            <a:pPr indent="-298450" lvl="0" marL="457200" rtl="0" algn="l">
              <a:spcBef>
                <a:spcPts val="0"/>
              </a:spcBef>
              <a:spcAft>
                <a:spcPts val="0"/>
              </a:spcAft>
              <a:buSzPts val="1100"/>
              <a:buAutoNum type="arabicPeriod"/>
            </a:pPr>
            <a:r>
              <a:rPr lang="en"/>
              <a:t>Number of Chunks: - It is like deciding how many pages of a document you have to share with the LLM for your question. </a:t>
            </a:r>
            <a:r>
              <a:rPr lang="en">
                <a:solidFill>
                  <a:schemeClr val="dk1"/>
                </a:solidFill>
              </a:rPr>
              <a:t>Too </a:t>
            </a:r>
            <a:r>
              <a:rPr b="1" lang="en">
                <a:solidFill>
                  <a:schemeClr val="dk1"/>
                </a:solidFill>
              </a:rPr>
              <a:t>few chunks</a:t>
            </a:r>
            <a:r>
              <a:rPr lang="en">
                <a:solidFill>
                  <a:schemeClr val="dk1"/>
                </a:solidFill>
              </a:rPr>
              <a:t> → not enough information → wrong or incomplete answer. Too </a:t>
            </a:r>
            <a:r>
              <a:rPr b="1" lang="en">
                <a:solidFill>
                  <a:schemeClr val="dk1"/>
                </a:solidFill>
              </a:rPr>
              <a:t>many chunks</a:t>
            </a:r>
            <a:r>
              <a:rPr lang="en">
                <a:solidFill>
                  <a:schemeClr val="dk1"/>
                </a:solidFill>
              </a:rPr>
              <a:t> → extra reading → slower response, and even </a:t>
            </a:r>
            <a:r>
              <a:rPr i="1" lang="en">
                <a:solidFill>
                  <a:schemeClr val="dk1"/>
                </a:solidFill>
              </a:rPr>
              <a:t>confusion</a:t>
            </a:r>
            <a:r>
              <a:rPr lang="en">
                <a:solidFill>
                  <a:schemeClr val="dk1"/>
                </a:solidFill>
              </a:rPr>
              <a:t> (irrelevant text can reduce accuracy).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SzPts val="1100"/>
              <a:buAutoNum type="arabicPeriod"/>
            </a:pPr>
            <a:r>
              <a:rPr lang="en"/>
              <a:t>Synthesis_method: - Once you have the chunks, how do you pass it is as input to the model. </a:t>
            </a:r>
            <a:endParaRPr/>
          </a:p>
          <a:p>
            <a:pPr indent="-298450" lvl="1" marL="914400" rtl="0" algn="l">
              <a:spcBef>
                <a:spcPts val="0"/>
              </a:spcBef>
              <a:spcAft>
                <a:spcPts val="0"/>
              </a:spcAft>
              <a:buClr>
                <a:schemeClr val="dk1"/>
              </a:buClr>
              <a:buSzPts val="1100"/>
              <a:buAutoNum type="alphaLcPeriod"/>
            </a:pPr>
            <a:r>
              <a:rPr lang="en">
                <a:solidFill>
                  <a:schemeClr val="dk1"/>
                </a:solidFill>
              </a:rPr>
              <a:t>Stuff: - Basically you have 3 chunks pass all of them to the model. LLM reads everything at once. If input is small it is fine, for large chunks it is a problem as the model can “forget” details in the middle — the </a:t>
            </a:r>
            <a:r>
              <a:rPr b="1" lang="en">
                <a:solidFill>
                  <a:schemeClr val="dk1"/>
                </a:solidFill>
              </a:rPr>
              <a:t>lost-in-the-middle problem</a:t>
            </a:r>
            <a:r>
              <a:rPr lang="en">
                <a:solidFill>
                  <a:schemeClr val="dk1"/>
                </a:solidFill>
              </a:rPr>
              <a:t>.</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Map-Rerank :- Here pass all the chunks to the model separately, and pick the answer where model is most confident. This a fast and light method and works well if answers are contained in one chunk. Fails if info is spread across multiple chunks as model will not be able to combine facts.</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Map-Reduce:- Each chunk is summarized separately (</a:t>
            </a:r>
            <a:r>
              <a:rPr i="1" lang="en">
                <a:solidFill>
                  <a:schemeClr val="dk1"/>
                </a:solidFill>
              </a:rPr>
              <a:t>Map phase</a:t>
            </a:r>
            <a:r>
              <a:rPr lang="en">
                <a:solidFill>
                  <a:schemeClr val="dk1"/>
                </a:solidFill>
              </a:rPr>
              <a:t>). Those summaries are combined, and the LLM produces the final answer (</a:t>
            </a:r>
            <a:r>
              <a:rPr i="1" lang="en">
                <a:solidFill>
                  <a:schemeClr val="dk1"/>
                </a:solidFill>
              </a:rPr>
              <a:t>Reduce phase</a:t>
            </a:r>
            <a:r>
              <a:rPr lang="en">
                <a:solidFill>
                  <a:schemeClr val="dk1"/>
                </a:solidFill>
              </a:rPr>
              <a:t>).</a:t>
            </a:r>
            <a:br>
              <a:rPr lang="en">
                <a:solidFill>
                  <a:schemeClr val="dk1"/>
                </a:solidFill>
              </a:rPr>
            </a:br>
            <a:r>
              <a:rPr lang="en">
                <a:solidFill>
                  <a:schemeClr val="dk1"/>
                </a:solidFill>
              </a:rPr>
              <a:t>Great for complex reasoning across multiple chunks. Slower and uses more computation. Quality depends on how </a:t>
            </a:r>
            <a:r>
              <a:rPr b="1" lang="en">
                <a:solidFill>
                  <a:schemeClr val="dk1"/>
                </a:solidFill>
              </a:rPr>
              <a:t>long the summaries</a:t>
            </a:r>
            <a:r>
              <a:rPr lang="en">
                <a:solidFill>
                  <a:schemeClr val="dk1"/>
                </a:solidFill>
              </a:rPr>
              <a:t> are.</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SzPts val="1100"/>
              <a:buAutoNum type="arabicPeriod"/>
            </a:pPr>
            <a:r>
              <a:rPr lang="en">
                <a:solidFill>
                  <a:schemeClr val="dk1"/>
                </a:solidFill>
              </a:rPr>
              <a:t>Summary length: - This only matters when you use </a:t>
            </a:r>
            <a:r>
              <a:rPr b="1" lang="en">
                <a:solidFill>
                  <a:schemeClr val="dk1"/>
                </a:solidFill>
              </a:rPr>
              <a:t>map-reduce</a:t>
            </a:r>
            <a:r>
              <a:rPr lang="en">
                <a:solidFill>
                  <a:schemeClr val="dk1"/>
                </a:solidFill>
              </a:rPr>
              <a:t>. Short summaries → faster, but might lose important details. Long summaries → more accurate but slower.</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a171c3f47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a171c3f47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part of the paper shows </a:t>
            </a:r>
            <a:r>
              <a:rPr i="1" lang="en">
                <a:solidFill>
                  <a:schemeClr val="dk1"/>
                </a:solidFill>
              </a:rPr>
              <a:t>why</a:t>
            </a:r>
            <a:r>
              <a:rPr lang="en">
                <a:solidFill>
                  <a:schemeClr val="dk1"/>
                </a:solidFill>
              </a:rPr>
              <a:t> RAG configuration tuning is so important — the authors run controlled experiments to test how different settings change both </a:t>
            </a:r>
            <a:r>
              <a:rPr b="1" lang="en">
                <a:solidFill>
                  <a:schemeClr val="dk1"/>
                </a:solidFill>
              </a:rPr>
              <a:t>response time</a:t>
            </a:r>
            <a:r>
              <a:rPr lang="en">
                <a:solidFill>
                  <a:schemeClr val="dk1"/>
                </a:solidFill>
              </a:rPr>
              <a:t> and </a:t>
            </a:r>
            <a:r>
              <a:rPr b="1" lang="en">
                <a:solidFill>
                  <a:schemeClr val="dk1"/>
                </a:solidFill>
              </a:rPr>
              <a:t>answer quality.</a:t>
            </a:r>
            <a:r>
              <a:rPr lang="en">
                <a:solidFill>
                  <a:schemeClr val="dk1"/>
                </a:solidFill>
              </a:rPr>
              <a:t>”</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“They used three queries from the </a:t>
            </a:r>
            <a:r>
              <a:rPr b="1" lang="en">
                <a:solidFill>
                  <a:schemeClr val="dk1"/>
                </a:solidFill>
              </a:rPr>
              <a:t>MuSiQue dataset</a:t>
            </a:r>
            <a:r>
              <a:rPr lang="en">
                <a:solidFill>
                  <a:schemeClr val="dk1"/>
                </a:solidFill>
              </a:rPr>
              <a:t>, which has reasoning-based QA tasks.</a:t>
            </a:r>
            <a:br>
              <a:rPr lang="en">
                <a:solidFill>
                  <a:schemeClr val="dk1"/>
                </a:solidFill>
              </a:rPr>
            </a:br>
            <a:r>
              <a:rPr lang="en">
                <a:solidFill>
                  <a:schemeClr val="dk1"/>
                </a:solidFill>
              </a:rPr>
              <a:t> Q1 is a simple single-fact question, Q2 needs comparing multiple entities, and Q3 requires multi-step reasoning about Voyager 1 — so we cover simple to complex queries.”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they vary </a:t>
            </a:r>
            <a:r>
              <a:rPr b="1" lang="en">
                <a:solidFill>
                  <a:schemeClr val="dk1"/>
                </a:solidFill>
              </a:rPr>
              <a:t>three configuration knobs:</a:t>
            </a:r>
            <a:br>
              <a:rPr b="1" lang="en">
                <a:solidFill>
                  <a:schemeClr val="dk1"/>
                </a:solidFill>
              </a:rPr>
            </a:br>
            <a:r>
              <a:rPr lang="en">
                <a:solidFill>
                  <a:schemeClr val="dk1"/>
                </a:solidFill>
              </a:rPr>
              <a:t> 1️⃣ The </a:t>
            </a:r>
            <a:r>
              <a:rPr i="1" lang="en">
                <a:solidFill>
                  <a:schemeClr val="dk1"/>
                </a:solidFill>
              </a:rPr>
              <a:t>synthesis method</a:t>
            </a:r>
            <a:r>
              <a:rPr lang="en">
                <a:solidFill>
                  <a:schemeClr val="dk1"/>
                </a:solidFill>
              </a:rPr>
              <a:t> — whether the LLM reads chunks separately (</a:t>
            </a:r>
            <a:r>
              <a:rPr lang="en">
                <a:solidFill>
                  <a:srgbClr val="188038"/>
                </a:solidFill>
                <a:latin typeface="Roboto Mono"/>
                <a:ea typeface="Roboto Mono"/>
                <a:cs typeface="Roboto Mono"/>
                <a:sym typeface="Roboto Mono"/>
              </a:rPr>
              <a:t>map_rerank</a:t>
            </a:r>
            <a:r>
              <a:rPr lang="en">
                <a:solidFill>
                  <a:schemeClr val="dk1"/>
                </a:solidFill>
              </a:rPr>
              <a:t>), all at once (</a:t>
            </a:r>
            <a:r>
              <a:rPr lang="en">
                <a:solidFill>
                  <a:srgbClr val="188038"/>
                </a:solidFill>
                <a:latin typeface="Roboto Mono"/>
                <a:ea typeface="Roboto Mono"/>
                <a:cs typeface="Roboto Mono"/>
                <a:sym typeface="Roboto Mono"/>
              </a:rPr>
              <a:t>stuff</a:t>
            </a:r>
            <a:r>
              <a:rPr lang="en">
                <a:solidFill>
                  <a:schemeClr val="dk1"/>
                </a:solidFill>
              </a:rPr>
              <a:t>), or summarizes first (</a:t>
            </a:r>
            <a:r>
              <a:rPr lang="en">
                <a:solidFill>
                  <a:srgbClr val="188038"/>
                </a:solidFill>
                <a:latin typeface="Roboto Mono"/>
                <a:ea typeface="Roboto Mono"/>
                <a:cs typeface="Roboto Mono"/>
                <a:sym typeface="Roboto Mono"/>
              </a:rPr>
              <a:t>map_reduce</a:t>
            </a:r>
            <a:r>
              <a:rPr lang="en">
                <a:solidFill>
                  <a:schemeClr val="dk1"/>
                </a:solidFill>
              </a:rPr>
              <a:t>).</a:t>
            </a:r>
            <a:br>
              <a:rPr lang="en">
                <a:solidFill>
                  <a:schemeClr val="dk1"/>
                </a:solidFill>
              </a:rPr>
            </a:br>
            <a:r>
              <a:rPr lang="en">
                <a:solidFill>
                  <a:schemeClr val="dk1"/>
                </a:solidFill>
              </a:rPr>
              <a:t> 2️⃣ The </a:t>
            </a:r>
            <a:r>
              <a:rPr i="1" lang="en">
                <a:solidFill>
                  <a:schemeClr val="dk1"/>
                </a:solidFill>
              </a:rPr>
              <a:t>number of retrieved chunks</a:t>
            </a:r>
            <a:r>
              <a:rPr lang="en">
                <a:solidFill>
                  <a:schemeClr val="dk1"/>
                </a:solidFill>
              </a:rPr>
              <a:t> — from 1 to 35.</a:t>
            </a:r>
            <a:br>
              <a:rPr lang="en">
                <a:solidFill>
                  <a:schemeClr val="dk1"/>
                </a:solidFill>
              </a:rPr>
            </a:br>
            <a:r>
              <a:rPr lang="en">
                <a:solidFill>
                  <a:schemeClr val="dk1"/>
                </a:solidFill>
              </a:rPr>
              <a:t> 3️⃣ The </a:t>
            </a:r>
            <a:r>
              <a:rPr i="1" lang="en">
                <a:solidFill>
                  <a:schemeClr val="dk1"/>
                </a:solidFill>
              </a:rPr>
              <a:t>summary length</a:t>
            </a:r>
            <a:r>
              <a:rPr lang="en">
                <a:solidFill>
                  <a:schemeClr val="dk1"/>
                </a:solidFill>
              </a:rPr>
              <a:t> in </a:t>
            </a:r>
            <a:r>
              <a:rPr lang="en">
                <a:solidFill>
                  <a:srgbClr val="188038"/>
                </a:solidFill>
                <a:latin typeface="Roboto Mono"/>
                <a:ea typeface="Roboto Mono"/>
                <a:cs typeface="Roboto Mono"/>
                <a:sym typeface="Roboto Mono"/>
              </a:rPr>
              <a:t>map_reduce</a:t>
            </a:r>
            <a:r>
              <a:rPr lang="en">
                <a:solidFill>
                  <a:schemeClr val="dk1"/>
                </a:solidFill>
              </a:rPr>
              <a:t> — from 1 to 100 words.”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“They measure </a:t>
            </a:r>
            <a:r>
              <a:rPr b="1" lang="en">
                <a:solidFill>
                  <a:schemeClr val="dk1"/>
                </a:solidFill>
              </a:rPr>
              <a:t>F1 score</a:t>
            </a:r>
            <a:r>
              <a:rPr lang="en">
                <a:solidFill>
                  <a:schemeClr val="dk1"/>
                </a:solidFill>
              </a:rPr>
              <a:t> for quality and </a:t>
            </a:r>
            <a:r>
              <a:rPr b="1" lang="en">
                <a:solidFill>
                  <a:schemeClr val="dk1"/>
                </a:solidFill>
              </a:rPr>
              <a:t>response delay</a:t>
            </a:r>
            <a:r>
              <a:rPr lang="en">
                <a:solidFill>
                  <a:schemeClr val="dk1"/>
                </a:solidFill>
              </a:rPr>
              <a:t> for speed, and plot the results in Figure 4.”</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goal is to observe how each knob affects performance — and they find that the optimal configuration </a:t>
            </a:r>
            <a:r>
              <a:rPr i="1" lang="en">
                <a:solidFill>
                  <a:schemeClr val="dk1"/>
                </a:solidFill>
              </a:rPr>
              <a:t>shifts depending on query complexity.</a:t>
            </a:r>
            <a:r>
              <a:rPr lang="en">
                <a:solidFill>
                  <a:schemeClr val="dk1"/>
                </a:solidFill>
              </a:rPr>
              <a:t> This motivates the need for per-query configuration adaptation, which is what METIS later does.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a171c3f474_0_1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a171c3f474_0_1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we can see that for q1, 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Each knob affects both </a:t>
            </a:r>
            <a:r>
              <a:rPr b="1" lang="en">
                <a:solidFill>
                  <a:schemeClr val="dk1"/>
                </a:solidFill>
              </a:rPr>
              <a:t>quality</a:t>
            </a:r>
            <a:r>
              <a:rPr lang="en">
                <a:solidFill>
                  <a:schemeClr val="dk1"/>
                </a:solidFill>
              </a:rPr>
              <a:t> and </a:t>
            </a:r>
            <a:r>
              <a:rPr b="1" lang="en">
                <a:solidFill>
                  <a:schemeClr val="dk1"/>
                </a:solidFill>
              </a:rPr>
              <a:t>delay</a:t>
            </a:r>
            <a:r>
              <a:rPr lang="en">
                <a:solidFill>
                  <a:schemeClr val="dk1"/>
                </a:solidFill>
              </a:rPr>
              <a:t>.But they also </a:t>
            </a:r>
            <a:r>
              <a:rPr b="1" lang="en">
                <a:solidFill>
                  <a:schemeClr val="dk1"/>
                </a:solidFill>
              </a:rPr>
              <a:t>interact</a:t>
            </a:r>
            <a:r>
              <a:rPr lang="en">
                <a:solidFill>
                  <a:schemeClr val="dk1"/>
                </a:solidFill>
              </a:rPr>
              <a:t> with each other — changing one affects the others. Example: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If you increase </a:t>
            </a:r>
            <a:r>
              <a:rPr lang="en">
                <a:solidFill>
                  <a:srgbClr val="188038"/>
                </a:solidFill>
                <a:latin typeface="Roboto Mono"/>
                <a:ea typeface="Roboto Mono"/>
                <a:cs typeface="Roboto Mono"/>
                <a:sym typeface="Roboto Mono"/>
              </a:rPr>
              <a:t>num_chunks</a:t>
            </a:r>
            <a:r>
              <a:rPr lang="en">
                <a:solidFill>
                  <a:schemeClr val="dk1"/>
                </a:solidFill>
              </a:rPr>
              <a:t>, maybe you need to switch from </a:t>
            </a:r>
            <a:r>
              <a:rPr lang="en">
                <a:solidFill>
                  <a:srgbClr val="188038"/>
                </a:solidFill>
                <a:latin typeface="Roboto Mono"/>
                <a:ea typeface="Roboto Mono"/>
                <a:cs typeface="Roboto Mono"/>
                <a:sym typeface="Roboto Mono"/>
              </a:rPr>
              <a:t>stuff</a:t>
            </a:r>
            <a:r>
              <a:rPr lang="en">
                <a:solidFill>
                  <a:schemeClr val="dk1"/>
                </a:solidFill>
              </a:rPr>
              <a:t> → </a:t>
            </a:r>
            <a:r>
              <a:rPr lang="en">
                <a:solidFill>
                  <a:srgbClr val="188038"/>
                </a:solidFill>
                <a:latin typeface="Roboto Mono"/>
                <a:ea typeface="Roboto Mono"/>
                <a:cs typeface="Roboto Mono"/>
                <a:sym typeface="Roboto Mono"/>
              </a:rPr>
              <a:t>map_reduce</a:t>
            </a:r>
            <a:br>
              <a:rPr lang="en">
                <a:solidFill>
                  <a:srgbClr val="188038"/>
                </a:solidFill>
                <a:latin typeface="Roboto Mono"/>
                <a:ea typeface="Roboto Mono"/>
                <a:cs typeface="Roboto Mono"/>
                <a:sym typeface="Roboto Mono"/>
              </a:rPr>
            </a:br>
            <a:r>
              <a:rPr lang="en">
                <a:solidFill>
                  <a:schemeClr val="dk1"/>
                </a:solidFill>
              </a:rPr>
              <a:t> (because reading all chunks together becomes too long).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you shorten </a:t>
            </a:r>
            <a:r>
              <a:rPr lang="en">
                <a:solidFill>
                  <a:srgbClr val="188038"/>
                </a:solidFill>
                <a:latin typeface="Roboto Mono"/>
                <a:ea typeface="Roboto Mono"/>
                <a:cs typeface="Roboto Mono"/>
                <a:sym typeface="Roboto Mono"/>
              </a:rPr>
              <a:t>intermediate_length</a:t>
            </a:r>
            <a:r>
              <a:rPr lang="en">
                <a:solidFill>
                  <a:schemeClr val="dk1"/>
                </a:solidFill>
              </a:rPr>
              <a:t>, maybe quality drops but delay improves.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This is why optimizing RAG performance isn’t trivial — it’s a </a:t>
            </a:r>
            <a:r>
              <a:rPr b="1" lang="en">
                <a:solidFill>
                  <a:schemeClr val="dk1"/>
                </a:solidFill>
              </a:rPr>
              <a:t>multi-dimensional trade-off</a:t>
            </a:r>
            <a:r>
              <a:rPr lang="en">
                <a:solidFill>
                  <a:schemeClr val="dk1"/>
                </a:solidFill>
              </a:rPr>
              <a: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“This figure shows the core finding of the paper — how each RAG configuration knob affects the trade-off between </a:t>
            </a:r>
            <a:r>
              <a:rPr b="1" lang="en">
                <a:solidFill>
                  <a:schemeClr val="dk1"/>
                </a:solidFill>
              </a:rPr>
              <a:t>F1-score (quality)</a:t>
            </a:r>
            <a:r>
              <a:rPr lang="en">
                <a:solidFill>
                  <a:schemeClr val="dk1"/>
                </a:solidFill>
              </a:rPr>
              <a:t> and </a:t>
            </a:r>
            <a:r>
              <a:rPr b="1" lang="en">
                <a:solidFill>
                  <a:schemeClr val="dk1"/>
                </a:solidFill>
              </a:rPr>
              <a:t>delay (speed)</a:t>
            </a:r>
            <a:r>
              <a:rPr lang="en">
                <a:solidFill>
                  <a:schemeClr val="dk1"/>
                </a:solidFill>
              </a:rPr>
              <a:t>.”</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“Each plot isolates one knob:</a:t>
            </a:r>
            <a:br>
              <a:rPr lang="en">
                <a:solidFill>
                  <a:schemeClr val="dk1"/>
                </a:solidFill>
              </a:rPr>
            </a:br>
            <a:r>
              <a:rPr lang="en">
                <a:solidFill>
                  <a:schemeClr val="dk1"/>
                </a:solidFill>
              </a:rPr>
              <a:t> (a) changes the </a:t>
            </a:r>
            <a:r>
              <a:rPr i="1" lang="en">
                <a:solidFill>
                  <a:schemeClr val="dk1"/>
                </a:solidFill>
              </a:rPr>
              <a:t>synthesis method</a:t>
            </a:r>
            <a:r>
              <a:rPr lang="en">
                <a:solidFill>
                  <a:schemeClr val="dk1"/>
                </a:solidFill>
              </a:rPr>
              <a:t>,</a:t>
            </a:r>
            <a:br>
              <a:rPr lang="en">
                <a:solidFill>
                  <a:schemeClr val="dk1"/>
                </a:solidFill>
              </a:rPr>
            </a:br>
            <a:r>
              <a:rPr lang="en">
                <a:solidFill>
                  <a:schemeClr val="dk1"/>
                </a:solidFill>
              </a:rPr>
              <a:t> (b) changes the </a:t>
            </a:r>
            <a:r>
              <a:rPr i="1" lang="en">
                <a:solidFill>
                  <a:schemeClr val="dk1"/>
                </a:solidFill>
              </a:rPr>
              <a:t>number of retrieved chunks</a:t>
            </a:r>
            <a:r>
              <a:rPr lang="en">
                <a:solidFill>
                  <a:schemeClr val="dk1"/>
                </a:solidFill>
              </a:rPr>
              <a:t>, and</a:t>
            </a:r>
            <a:br>
              <a:rPr lang="en">
                <a:solidFill>
                  <a:schemeClr val="dk1"/>
                </a:solidFill>
              </a:rPr>
            </a:br>
            <a:r>
              <a:rPr lang="en">
                <a:solidFill>
                  <a:schemeClr val="dk1"/>
                </a:solidFill>
              </a:rPr>
              <a:t> (c) changes the </a:t>
            </a:r>
            <a:r>
              <a:rPr i="1" lang="en">
                <a:solidFill>
                  <a:schemeClr val="dk1"/>
                </a:solidFill>
              </a:rPr>
              <a:t>summary length</a:t>
            </a:r>
            <a:r>
              <a:rPr lang="en">
                <a:solidFill>
                  <a:schemeClr val="dk1"/>
                </a:solidFill>
              </a:rPr>
              <a:t>.”</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“From the first plot — different synthesis methods work best for different query types:</a:t>
            </a:r>
            <a:br>
              <a:rPr lang="en">
                <a:solidFill>
                  <a:schemeClr val="dk1"/>
                </a:solidFill>
              </a:rPr>
            </a:br>
            <a:r>
              <a:rPr lang="en">
                <a:solidFill>
                  <a:schemeClr val="dk1"/>
                </a:solidFill>
              </a:rPr>
              <a:t> simple Q1 performs best with </a:t>
            </a:r>
            <a:r>
              <a:rPr b="1" lang="en">
                <a:solidFill>
                  <a:schemeClr val="dk1"/>
                </a:solidFill>
              </a:rPr>
              <a:t>map_rerank</a:t>
            </a:r>
            <a:r>
              <a:rPr lang="en">
                <a:solidFill>
                  <a:schemeClr val="dk1"/>
                </a:solidFill>
              </a:rPr>
              <a:t>,</a:t>
            </a:r>
            <a:br>
              <a:rPr lang="en">
                <a:solidFill>
                  <a:schemeClr val="dk1"/>
                </a:solidFill>
              </a:rPr>
            </a:br>
            <a:r>
              <a:rPr lang="en">
                <a:solidFill>
                  <a:schemeClr val="dk1"/>
                </a:solidFill>
              </a:rPr>
              <a:t> while more complex queries like Q2 and Q3 need </a:t>
            </a:r>
            <a:r>
              <a:rPr b="1" lang="en">
                <a:solidFill>
                  <a:schemeClr val="dk1"/>
                </a:solidFill>
              </a:rPr>
              <a:t>stuff</a:t>
            </a:r>
            <a:r>
              <a:rPr lang="en">
                <a:solidFill>
                  <a:schemeClr val="dk1"/>
                </a:solidFill>
              </a:rPr>
              <a:t> or </a:t>
            </a:r>
            <a:r>
              <a:rPr b="1" lang="en">
                <a:solidFill>
                  <a:schemeClr val="dk1"/>
                </a:solidFill>
              </a:rPr>
              <a:t>map_reduce</a:t>
            </a:r>
            <a:r>
              <a:rPr lang="en">
                <a:solidFill>
                  <a:schemeClr val="dk1"/>
                </a:solidFill>
              </a:rPr>
              <a:t> to combine multiple pieces of information.”</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the second plot — the </a:t>
            </a:r>
            <a:r>
              <a:rPr i="1" lang="en">
                <a:solidFill>
                  <a:schemeClr val="dk1"/>
                </a:solidFill>
              </a:rPr>
              <a:t>optimal number of chunks</a:t>
            </a:r>
            <a:r>
              <a:rPr lang="en">
                <a:solidFill>
                  <a:schemeClr val="dk1"/>
                </a:solidFill>
              </a:rPr>
              <a:t> depends on query complexity.</a:t>
            </a:r>
            <a:br>
              <a:rPr lang="en">
                <a:solidFill>
                  <a:schemeClr val="dk1"/>
                </a:solidFill>
              </a:rPr>
            </a:br>
            <a:r>
              <a:rPr lang="en">
                <a:solidFill>
                  <a:schemeClr val="dk1"/>
                </a:solidFill>
              </a:rPr>
              <a:t> Adding too many chunks increases delay and even hurts quality because of the </a:t>
            </a:r>
            <a:r>
              <a:rPr b="1" lang="en">
                <a:solidFill>
                  <a:schemeClr val="dk1"/>
                </a:solidFill>
              </a:rPr>
              <a:t>lost-in-the-middle</a:t>
            </a:r>
            <a:r>
              <a:rPr lang="en">
                <a:solidFill>
                  <a:schemeClr val="dk1"/>
                </a:solidFill>
              </a:rPr>
              <a:t> problem.”</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the third plot — </a:t>
            </a:r>
            <a:r>
              <a:rPr i="1" lang="en">
                <a:solidFill>
                  <a:schemeClr val="dk1"/>
                </a:solidFill>
              </a:rPr>
              <a:t>summary length</a:t>
            </a:r>
            <a:r>
              <a:rPr lang="en">
                <a:solidFill>
                  <a:schemeClr val="dk1"/>
                </a:solidFill>
              </a:rPr>
              <a:t> matters: short summaries are fine for easy questions, but longer summaries preserve reasoning context for complex ones.”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“Overall takeaway: there’s no single best configuration — every query has its own sweet spot between accuracy and latency, which motivates the need for a dynamic system like </a:t>
            </a:r>
            <a:r>
              <a:rPr b="1" lang="en">
                <a:solidFill>
                  <a:schemeClr val="dk1"/>
                </a:solidFill>
              </a:rPr>
              <a:t>METIS</a:t>
            </a:r>
            <a:r>
              <a:rPr lang="en">
                <a:solidFill>
                  <a:schemeClr val="dk1"/>
                </a:solidFill>
              </a:rPr>
              <a:t>.”</a:t>
            </a:r>
            <a:br>
              <a:rPr lang="en">
                <a:solidFill>
                  <a:schemeClr val="dk1"/>
                </a:solidFill>
              </a:rPr>
            </a:b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sz="4000"/>
              <a:t>METIS: Fast Quality-Aware RAG Systems with</a:t>
            </a:r>
            <a:endParaRPr sz="4000"/>
          </a:p>
          <a:p>
            <a:pPr indent="0" lvl="0" marL="0" marR="0" rtl="0" algn="l">
              <a:lnSpc>
                <a:spcPct val="100000"/>
              </a:lnSpc>
              <a:spcBef>
                <a:spcPts val="0"/>
              </a:spcBef>
              <a:spcAft>
                <a:spcPts val="0"/>
              </a:spcAft>
              <a:buNone/>
            </a:pPr>
            <a:r>
              <a:rPr lang="en" sz="4000"/>
              <a:t>Configuration Adaptation</a:t>
            </a:r>
            <a:endParaRPr sz="40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en"/>
              <a:t>Presented by:- Vedaang Chopra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per-query tuning matters ?</a:t>
            </a:r>
            <a:endParaRPr/>
          </a:p>
        </p:txBody>
      </p:sp>
      <p:sp>
        <p:nvSpPr>
          <p:cNvPr id="122" name="Google Shape;122;p22"/>
          <p:cNvSpPr txBox="1"/>
          <p:nvPr>
            <p:ph idx="1" type="body"/>
          </p:nvPr>
        </p:nvSpPr>
        <p:spPr>
          <a:xfrm>
            <a:off x="311700" y="1152475"/>
            <a:ext cx="2991000" cy="34164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Clr>
                <a:schemeClr val="dk1"/>
              </a:buClr>
              <a:buSzPts val="1300"/>
              <a:buChar char="●"/>
            </a:pPr>
            <a:r>
              <a:rPr lang="en" sz="1300">
                <a:solidFill>
                  <a:schemeClr val="dk1"/>
                </a:solidFill>
              </a:rPr>
              <a:t>Per-query tuning achieves </a:t>
            </a:r>
            <a:r>
              <a:rPr b="1" lang="en" sz="1300">
                <a:solidFill>
                  <a:schemeClr val="dk1"/>
                </a:solidFill>
              </a:rPr>
              <a:t>up to 3× lower delay</a:t>
            </a:r>
            <a:r>
              <a:rPr lang="en" sz="1300">
                <a:solidFill>
                  <a:schemeClr val="dk1"/>
                </a:solidFill>
              </a:rPr>
              <a:t> for the same quality.</a:t>
            </a:r>
            <a:br>
              <a:rPr lang="en" sz="1300">
                <a:solidFill>
                  <a:schemeClr val="dk1"/>
                </a:solidFill>
              </a:rPr>
            </a:b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Static configs can’t keep up — to match the same delay, they lose ≥ 10% in quality.</a:t>
            </a:r>
            <a:br>
              <a:rPr lang="en" sz="1300">
                <a:solidFill>
                  <a:schemeClr val="dk1"/>
                </a:solidFill>
              </a:rPr>
            </a:br>
            <a:endParaRPr sz="1300">
              <a:solidFill>
                <a:schemeClr val="dk1"/>
              </a:solidFill>
            </a:endParaRPr>
          </a:p>
          <a:p>
            <a:pPr indent="0" lvl="0" marL="0" rtl="0" algn="l">
              <a:spcBef>
                <a:spcPts val="1200"/>
              </a:spcBef>
              <a:spcAft>
                <a:spcPts val="1200"/>
              </a:spcAft>
              <a:buNone/>
            </a:pPr>
            <a:r>
              <a:t/>
            </a:r>
            <a:endParaRPr sz="1300"/>
          </a:p>
        </p:txBody>
      </p:sp>
      <p:pic>
        <p:nvPicPr>
          <p:cNvPr id="123" name="Google Shape;123;p22" title="Screenshot 2025-11-08 at 23.32.20.png"/>
          <p:cNvPicPr preferRelativeResize="0"/>
          <p:nvPr/>
        </p:nvPicPr>
        <p:blipFill>
          <a:blip r:embed="rId3">
            <a:alphaModFix/>
          </a:blip>
          <a:stretch>
            <a:fillRect/>
          </a:stretch>
        </p:blipFill>
        <p:spPr>
          <a:xfrm>
            <a:off x="3867701" y="1074161"/>
            <a:ext cx="5092716" cy="34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Section 2 – METIS System Design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METIS and what makes it different</a:t>
            </a:r>
            <a:r>
              <a:rPr lang="en"/>
              <a:t>?</a:t>
            </a:r>
            <a:endParaRPr/>
          </a:p>
        </p:txBody>
      </p:sp>
      <p:pic>
        <p:nvPicPr>
          <p:cNvPr id="134" name="Google Shape;134;p24" title="Screenshot 2025-11-08 at 23.32.44.png"/>
          <p:cNvPicPr preferRelativeResize="0"/>
          <p:nvPr/>
        </p:nvPicPr>
        <p:blipFill>
          <a:blip r:embed="rId3">
            <a:alphaModFix/>
          </a:blip>
          <a:stretch>
            <a:fillRect/>
          </a:stretch>
        </p:blipFill>
        <p:spPr>
          <a:xfrm>
            <a:off x="3663625" y="1083000"/>
            <a:ext cx="5252626" cy="3704976"/>
          </a:xfrm>
          <a:prstGeom prst="rect">
            <a:avLst/>
          </a:prstGeom>
          <a:noFill/>
          <a:ln>
            <a:noFill/>
          </a:ln>
        </p:spPr>
      </p:pic>
      <p:sp>
        <p:nvSpPr>
          <p:cNvPr id="135" name="Google Shape;135;p24"/>
          <p:cNvSpPr txBox="1"/>
          <p:nvPr>
            <p:ph idx="1" type="body"/>
          </p:nvPr>
        </p:nvSpPr>
        <p:spPr>
          <a:xfrm>
            <a:off x="311700" y="1152475"/>
            <a:ext cx="34350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400">
                <a:solidFill>
                  <a:schemeClr val="dk1"/>
                </a:solidFill>
              </a:rPr>
              <a:t>METIS is a </a:t>
            </a:r>
            <a:r>
              <a:rPr b="1" lang="en" sz="1400">
                <a:solidFill>
                  <a:schemeClr val="dk1"/>
                </a:solidFill>
              </a:rPr>
              <a:t>RAG controller</a:t>
            </a:r>
            <a:r>
              <a:rPr lang="en" sz="1400">
                <a:solidFill>
                  <a:schemeClr val="dk1"/>
                </a:solidFill>
              </a:rPr>
              <a:t> — it doesn’t replace the LLM; it </a:t>
            </a:r>
            <a:r>
              <a:rPr b="1" lang="en" sz="1400">
                <a:solidFill>
                  <a:schemeClr val="dk1"/>
                </a:solidFill>
              </a:rPr>
              <a:t>controls</a:t>
            </a:r>
            <a:r>
              <a:rPr lang="en" sz="1400">
                <a:solidFill>
                  <a:schemeClr val="dk1"/>
                </a:solidFill>
              </a:rPr>
              <a:t> how RAG runs. It has </a:t>
            </a:r>
            <a:r>
              <a:rPr lang="en" sz="1400">
                <a:solidFill>
                  <a:schemeClr val="dk1"/>
                </a:solidFill>
              </a:rPr>
              <a:t>3 major components: - </a:t>
            </a:r>
            <a:endParaRPr sz="1400">
              <a:solidFill>
                <a:schemeClr val="dk1"/>
              </a:solidFill>
            </a:endParaRPr>
          </a:p>
          <a:p>
            <a:pPr indent="-317500" lvl="0" marL="457200" rtl="0" algn="l">
              <a:spcBef>
                <a:spcPts val="1200"/>
              </a:spcBef>
              <a:spcAft>
                <a:spcPts val="0"/>
              </a:spcAft>
              <a:buClr>
                <a:schemeClr val="dk1"/>
              </a:buClr>
              <a:buSzPts val="1400"/>
              <a:buAutoNum type="arabicPeriod"/>
            </a:pPr>
            <a:r>
              <a:rPr lang="en" sz="1400">
                <a:solidFill>
                  <a:schemeClr val="dk1"/>
                </a:solidFill>
              </a:rPr>
              <a:t>LLM Profiler</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en" sz="1400">
                <a:solidFill>
                  <a:schemeClr val="dk1"/>
                </a:solidFill>
              </a:rPr>
              <a:t>Configuration Space</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en" sz="1400">
                <a:solidFill>
                  <a:schemeClr val="dk1"/>
                </a:solidFill>
              </a:rPr>
              <a:t>Joint Scheduler</a:t>
            </a:r>
            <a:endParaRPr sz="1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1152475"/>
            <a:ext cx="83328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en" sz="1400">
                <a:solidFill>
                  <a:schemeClr val="dk1"/>
                </a:solidFill>
              </a:rPr>
              <a:t>METIS</a:t>
            </a:r>
            <a:r>
              <a:rPr lang="en" sz="1400">
                <a:solidFill>
                  <a:schemeClr val="dk1"/>
                </a:solidFill>
              </a:rPr>
              <a:t> creates </a:t>
            </a:r>
            <a:r>
              <a:rPr b="1" lang="en" sz="1400">
                <a:solidFill>
                  <a:schemeClr val="dk1"/>
                </a:solidFill>
              </a:rPr>
              <a:t>profile</a:t>
            </a:r>
            <a:r>
              <a:rPr lang="en" sz="1400">
                <a:solidFill>
                  <a:schemeClr val="dk1"/>
                </a:solidFill>
              </a:rPr>
              <a:t> for every query</a:t>
            </a:r>
            <a:r>
              <a:rPr b="1" lang="en" sz="1400">
                <a:solidFill>
                  <a:schemeClr val="dk1"/>
                </a:solidFill>
              </a:rPr>
              <a:t>. </a:t>
            </a:r>
            <a:r>
              <a:rPr lang="en" sz="1400">
                <a:solidFill>
                  <a:schemeClr val="dk1"/>
                </a:solidFill>
              </a:rPr>
              <a:t>This profile is a short summary that tells the system:</a:t>
            </a:r>
            <a:endParaRPr sz="1400">
              <a:solidFill>
                <a:schemeClr val="dk1"/>
              </a:solidFill>
            </a:endParaRPr>
          </a:p>
          <a:p>
            <a:pPr indent="-317500" lvl="0" marL="457200" rtl="0" algn="l">
              <a:spcBef>
                <a:spcPts val="1200"/>
              </a:spcBef>
              <a:spcAft>
                <a:spcPts val="0"/>
              </a:spcAft>
              <a:buClr>
                <a:schemeClr val="dk1"/>
              </a:buClr>
              <a:buSzPts val="1400"/>
              <a:buChar char="●"/>
            </a:pPr>
            <a:r>
              <a:rPr b="1" lang="en" sz="1400">
                <a:solidFill>
                  <a:schemeClr val="dk1"/>
                </a:solidFill>
              </a:rPr>
              <a:t>Query Complexity: - </a:t>
            </a:r>
            <a:r>
              <a:rPr lang="en" sz="1400">
                <a:solidFill>
                  <a:schemeClr val="dk1"/>
                </a:solidFill>
              </a:rPr>
              <a:t>How complex the question is ? </a:t>
            </a:r>
            <a:r>
              <a:rPr b="1" lang="en" sz="1400">
                <a:solidFill>
                  <a:schemeClr val="dk1"/>
                </a:solidFill>
              </a:rPr>
              <a:t>Output</a:t>
            </a:r>
            <a:r>
              <a:rPr lang="en" sz="1400">
                <a:solidFill>
                  <a:schemeClr val="dk1"/>
                </a:solidFill>
              </a:rPr>
              <a:t>: </a:t>
            </a:r>
            <a:r>
              <a:rPr b="1" lang="en" sz="1400">
                <a:solidFill>
                  <a:schemeClr val="dk1"/>
                </a:solidFill>
              </a:rPr>
              <a:t>Low / High</a:t>
            </a:r>
            <a:r>
              <a:rPr lang="en" sz="1400">
                <a:solidFill>
                  <a:schemeClr val="dk1"/>
                </a:solidFill>
              </a:rPr>
              <a:t> ?</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Joint Reasoning Requirement: - </a:t>
            </a:r>
            <a:r>
              <a:rPr lang="en" sz="1400">
                <a:solidFill>
                  <a:schemeClr val="dk1"/>
                </a:solidFill>
              </a:rPr>
              <a:t>Whether those pieces(chunks) must be reasoned about together ? </a:t>
            </a:r>
            <a:r>
              <a:rPr b="1" lang="en" sz="1400">
                <a:solidFill>
                  <a:schemeClr val="dk1"/>
                </a:solidFill>
              </a:rPr>
              <a:t>Output</a:t>
            </a:r>
            <a:r>
              <a:rPr lang="en" sz="1400">
                <a:solidFill>
                  <a:schemeClr val="dk1"/>
                </a:solidFill>
              </a:rPr>
              <a:t>: </a:t>
            </a:r>
            <a:r>
              <a:rPr b="1" lang="en" sz="1400">
                <a:solidFill>
                  <a:schemeClr val="dk1"/>
                </a:solidFill>
              </a:rPr>
              <a:t>Yes / No</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Pieces of Information Required: - </a:t>
            </a:r>
            <a:r>
              <a:rPr lang="en" sz="1400">
                <a:solidFill>
                  <a:schemeClr val="dk1"/>
                </a:solidFill>
              </a:rPr>
              <a:t>How many pieces of information it might need ? </a:t>
            </a:r>
            <a:r>
              <a:rPr b="1" lang="en" sz="1400">
                <a:solidFill>
                  <a:schemeClr val="dk1"/>
                </a:solidFill>
              </a:rPr>
              <a:t>Output: - Numeric estimate (1–10).</a:t>
            </a:r>
            <a:endParaRPr b="1"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Length of Summarization Needed: - </a:t>
            </a:r>
            <a:r>
              <a:rPr lang="en" sz="1400">
                <a:solidFill>
                  <a:schemeClr val="dk1"/>
                </a:solidFill>
              </a:rPr>
              <a:t>And how much summarization is necessary. </a:t>
            </a:r>
            <a:r>
              <a:rPr b="1" lang="en" sz="1400">
                <a:solidFill>
                  <a:schemeClr val="dk1"/>
                </a:solidFill>
              </a:rPr>
              <a:t>Output : - 30 – 200 words typically</a:t>
            </a:r>
            <a:endParaRPr b="1" sz="1400"/>
          </a:p>
        </p:txBody>
      </p:sp>
      <p:sp>
        <p:nvSpPr>
          <p:cNvPr id="141" name="Google Shape;141;p25"/>
          <p:cNvSpPr txBox="1"/>
          <p:nvPr>
            <p:ph type="title"/>
          </p:nvPr>
        </p:nvSpPr>
        <p:spPr>
          <a:xfrm>
            <a:off x="311700" y="445025"/>
            <a:ext cx="8718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METIS estimate what a query needs?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718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METIS estimate what a query needs(contd.)?</a:t>
            </a:r>
            <a:endParaRPr/>
          </a:p>
        </p:txBody>
      </p:sp>
      <p:sp>
        <p:nvSpPr>
          <p:cNvPr id="147" name="Google Shape;147;p26"/>
          <p:cNvSpPr txBox="1"/>
          <p:nvPr/>
        </p:nvSpPr>
        <p:spPr>
          <a:xfrm>
            <a:off x="0" y="1080000"/>
            <a:ext cx="54792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38761D"/>
                </a:solidFill>
              </a:rPr>
              <a:t>f"""</a:t>
            </a:r>
            <a:endParaRPr sz="1200">
              <a:solidFill>
                <a:srgbClr val="38761D"/>
              </a:solidFill>
            </a:endParaRPr>
          </a:p>
          <a:p>
            <a:pPr indent="0" lvl="0" marL="0" rtl="0" algn="l">
              <a:spcBef>
                <a:spcPts val="0"/>
              </a:spcBef>
              <a:spcAft>
                <a:spcPts val="0"/>
              </a:spcAft>
              <a:buNone/>
            </a:pPr>
            <a:r>
              <a:rPr lang="en" sz="1200">
                <a:solidFill>
                  <a:srgbClr val="38761D"/>
                </a:solidFill>
              </a:rPr>
              <a:t>For the given query = {get.query()}:</a:t>
            </a:r>
            <a:endParaRPr sz="1200">
              <a:solidFill>
                <a:srgbClr val="38761D"/>
              </a:solidFill>
            </a:endParaRPr>
          </a:p>
          <a:p>
            <a:pPr indent="0" lvl="0" marL="0" rtl="0" algn="l">
              <a:spcBef>
                <a:spcPts val="0"/>
              </a:spcBef>
              <a:spcAft>
                <a:spcPts val="0"/>
              </a:spcAft>
              <a:buNone/>
            </a:pPr>
            <a:r>
              <a:rPr lang="en" sz="1200">
                <a:solidFill>
                  <a:srgbClr val="38761D"/>
                </a:solidFill>
              </a:rPr>
              <a:t>Analyse the language and internal structure of the query and provide the following information :</a:t>
            </a:r>
            <a:endParaRPr sz="1200">
              <a:solidFill>
                <a:srgbClr val="38761D"/>
              </a:solidFill>
            </a:endParaRPr>
          </a:p>
          <a:p>
            <a:pPr indent="0" lvl="0" marL="0" rtl="0" algn="l">
              <a:spcBef>
                <a:spcPts val="0"/>
              </a:spcBef>
              <a:spcAft>
                <a:spcPts val="0"/>
              </a:spcAft>
              <a:buNone/>
            </a:pPr>
            <a:r>
              <a:t/>
            </a:r>
            <a:endParaRPr sz="1200">
              <a:solidFill>
                <a:srgbClr val="38761D"/>
              </a:solidFill>
            </a:endParaRPr>
          </a:p>
          <a:p>
            <a:pPr indent="0" lvl="0" marL="0" rtl="0" algn="l">
              <a:spcBef>
                <a:spcPts val="0"/>
              </a:spcBef>
              <a:spcAft>
                <a:spcPts val="0"/>
              </a:spcAft>
              <a:buNone/>
            </a:pPr>
            <a:r>
              <a:rPr lang="en" sz="1200">
                <a:solidFill>
                  <a:srgbClr val="38761D"/>
                </a:solidFill>
              </a:rPr>
              <a:t>1. Does it need joint reasoning across multiple documents or not?</a:t>
            </a:r>
            <a:endParaRPr sz="1200">
              <a:solidFill>
                <a:srgbClr val="38761D"/>
              </a:solidFill>
            </a:endParaRPr>
          </a:p>
          <a:p>
            <a:pPr indent="0" lvl="0" marL="0" rtl="0" algn="l">
              <a:spcBef>
                <a:spcPts val="0"/>
              </a:spcBef>
              <a:spcAft>
                <a:spcPts val="0"/>
              </a:spcAft>
              <a:buNone/>
            </a:pPr>
            <a:r>
              <a:rPr lang="en" sz="1200">
                <a:solidFill>
                  <a:srgbClr val="38761D"/>
                </a:solidFill>
              </a:rPr>
              <a:t>2. Provide a complexity profile for the query:</a:t>
            </a:r>
            <a:endParaRPr sz="1200">
              <a:solidFill>
                <a:srgbClr val="38761D"/>
              </a:solidFill>
            </a:endParaRPr>
          </a:p>
          <a:p>
            <a:pPr indent="0" lvl="0" marL="0" rtl="0" algn="l">
              <a:spcBef>
                <a:spcPts val="0"/>
              </a:spcBef>
              <a:spcAft>
                <a:spcPts val="0"/>
              </a:spcAft>
              <a:buNone/>
            </a:pPr>
            <a:r>
              <a:rPr lang="en" sz="1200">
                <a:solidFill>
                  <a:srgbClr val="38761D"/>
                </a:solidFill>
              </a:rPr>
              <a:t>   Complexity: High/Low</a:t>
            </a:r>
            <a:endParaRPr sz="1200">
              <a:solidFill>
                <a:srgbClr val="38761D"/>
              </a:solidFill>
            </a:endParaRPr>
          </a:p>
          <a:p>
            <a:pPr indent="0" lvl="0" marL="0" rtl="0" algn="l">
              <a:spcBef>
                <a:spcPts val="0"/>
              </a:spcBef>
              <a:spcAft>
                <a:spcPts val="0"/>
              </a:spcAft>
              <a:buNone/>
            </a:pPr>
            <a:r>
              <a:rPr lang="en" sz="1200">
                <a:solidFill>
                  <a:srgbClr val="38761D"/>
                </a:solidFill>
              </a:rPr>
              <a:t>   Joint Reasoning needed: Yes/No</a:t>
            </a:r>
            <a:endParaRPr sz="1200">
              <a:solidFill>
                <a:srgbClr val="38761D"/>
              </a:solidFill>
            </a:endParaRPr>
          </a:p>
          <a:p>
            <a:pPr indent="0" lvl="0" marL="0" rtl="0" algn="l">
              <a:spcBef>
                <a:spcPts val="0"/>
              </a:spcBef>
              <a:spcAft>
                <a:spcPts val="0"/>
              </a:spcAft>
              <a:buNone/>
            </a:pPr>
            <a:r>
              <a:rPr lang="en" sz="1200">
                <a:solidFill>
                  <a:srgbClr val="38761D"/>
                </a:solidFill>
              </a:rPr>
              <a:t>3. Does this query need input chunks to be summarized, and if yes, provide a range in words for the summarized chunks.</a:t>
            </a:r>
            <a:endParaRPr sz="1200">
              <a:solidFill>
                <a:srgbClr val="38761D"/>
              </a:solidFill>
            </a:endParaRPr>
          </a:p>
          <a:p>
            <a:pPr indent="0" lvl="0" marL="0" rtl="0" algn="l">
              <a:spcBef>
                <a:spcPts val="0"/>
              </a:spcBef>
              <a:spcAft>
                <a:spcPts val="0"/>
              </a:spcAft>
              <a:buNone/>
            </a:pPr>
            <a:r>
              <a:rPr lang="en" sz="1200">
                <a:solidFill>
                  <a:srgbClr val="38761D"/>
                </a:solidFill>
              </a:rPr>
              <a:t>4. How many pieces of information are needed to answer the query?</a:t>
            </a:r>
            <a:endParaRPr sz="1200">
              <a:solidFill>
                <a:srgbClr val="38761D"/>
              </a:solidFill>
            </a:endParaRPr>
          </a:p>
          <a:p>
            <a:pPr indent="0" lvl="0" marL="0" rtl="0" algn="l">
              <a:spcBef>
                <a:spcPts val="0"/>
              </a:spcBef>
              <a:spcAft>
                <a:spcPts val="0"/>
              </a:spcAft>
              <a:buNone/>
            </a:pPr>
            <a:r>
              <a:t/>
            </a:r>
            <a:endParaRPr sz="1200">
              <a:solidFill>
                <a:srgbClr val="38761D"/>
              </a:solidFill>
            </a:endParaRPr>
          </a:p>
          <a:p>
            <a:pPr indent="0" lvl="0" marL="0" rtl="0" algn="l">
              <a:spcBef>
                <a:spcPts val="0"/>
              </a:spcBef>
              <a:spcAft>
                <a:spcPts val="0"/>
              </a:spcAft>
              <a:buNone/>
            </a:pPr>
            <a:r>
              <a:rPr lang="en" sz="1200">
                <a:solidFill>
                  <a:srgbClr val="38761D"/>
                </a:solidFill>
              </a:rPr>
              <a:t>database_metadata = {get.metadata()}</a:t>
            </a:r>
            <a:endParaRPr sz="1200">
              <a:solidFill>
                <a:srgbClr val="38761D"/>
              </a:solidFill>
            </a:endParaRPr>
          </a:p>
          <a:p>
            <a:pPr indent="0" lvl="0" marL="0" rtl="0" algn="l">
              <a:spcBef>
                <a:spcPts val="0"/>
              </a:spcBef>
              <a:spcAft>
                <a:spcPts val="0"/>
              </a:spcAft>
              <a:buNone/>
            </a:pPr>
            <a:r>
              <a:rPr lang="en" sz="1200">
                <a:solidFill>
                  <a:srgbClr val="38761D"/>
                </a:solidFill>
              </a:rPr>
              <a:t>chunk_size = {get.chunk_size()}</a:t>
            </a:r>
            <a:endParaRPr sz="1200">
              <a:solidFill>
                <a:srgbClr val="38761D"/>
              </a:solidFill>
            </a:endParaRPr>
          </a:p>
          <a:p>
            <a:pPr indent="0" lvl="0" marL="0" rtl="0" algn="l">
              <a:spcBef>
                <a:spcPts val="0"/>
              </a:spcBef>
              <a:spcAft>
                <a:spcPts val="0"/>
              </a:spcAft>
              <a:buNone/>
            </a:pPr>
            <a:r>
              <a:t/>
            </a:r>
            <a:endParaRPr sz="1200">
              <a:solidFill>
                <a:srgbClr val="38761D"/>
              </a:solidFill>
            </a:endParaRPr>
          </a:p>
          <a:p>
            <a:pPr indent="0" lvl="0" marL="0" rtl="0" algn="l">
              <a:spcBef>
                <a:spcPts val="0"/>
              </a:spcBef>
              <a:spcAft>
                <a:spcPts val="0"/>
              </a:spcAft>
              <a:buNone/>
            </a:pPr>
            <a:r>
              <a:rPr lang="en" sz="1200">
                <a:solidFill>
                  <a:srgbClr val="38761D"/>
                </a:solidFill>
              </a:rPr>
              <a:t>Estimate the query profile along with the database_metadata and chunk_size to provide the output.</a:t>
            </a:r>
            <a:endParaRPr sz="1200">
              <a:solidFill>
                <a:srgbClr val="38761D"/>
              </a:solidFill>
            </a:endParaRPr>
          </a:p>
          <a:p>
            <a:pPr indent="0" lvl="0" marL="0" rtl="0" algn="l">
              <a:spcBef>
                <a:spcPts val="0"/>
              </a:spcBef>
              <a:spcAft>
                <a:spcPts val="0"/>
              </a:spcAft>
              <a:buNone/>
            </a:pPr>
            <a:r>
              <a:rPr lang="en" sz="1200">
                <a:solidFill>
                  <a:srgbClr val="38761D"/>
                </a:solidFill>
              </a:rPr>
              <a:t>"""</a:t>
            </a:r>
            <a:endParaRPr sz="1200">
              <a:solidFill>
                <a:srgbClr val="38761D"/>
              </a:solidFill>
            </a:endParaRPr>
          </a:p>
          <a:p>
            <a:pPr indent="0" lvl="0" marL="0" rtl="0" algn="l">
              <a:spcBef>
                <a:spcPts val="0"/>
              </a:spcBef>
              <a:spcAft>
                <a:spcPts val="0"/>
              </a:spcAft>
              <a:buNone/>
            </a:pPr>
            <a:r>
              <a:t/>
            </a:r>
            <a:endParaRPr sz="1200">
              <a:solidFill>
                <a:srgbClr val="38761D"/>
              </a:solidFill>
            </a:endParaRPr>
          </a:p>
        </p:txBody>
      </p:sp>
      <p:sp>
        <p:nvSpPr>
          <p:cNvPr id="148" name="Google Shape;148;p26"/>
          <p:cNvSpPr txBox="1"/>
          <p:nvPr/>
        </p:nvSpPr>
        <p:spPr>
          <a:xfrm>
            <a:off x="6144000" y="1282875"/>
            <a:ext cx="3000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8761D"/>
                </a:solidFill>
              </a:rPr>
              <a:t>Example — for </a:t>
            </a:r>
            <a:r>
              <a:rPr i="1" lang="en">
                <a:solidFill>
                  <a:srgbClr val="38761D"/>
                </a:solidFill>
              </a:rPr>
              <a:t>KG RAG FinSec</a:t>
            </a:r>
            <a:endParaRPr i="1">
              <a:solidFill>
                <a:srgbClr val="38761D"/>
              </a:solidFill>
            </a:endParaRPr>
          </a:p>
          <a:p>
            <a:pPr indent="0" lvl="0" marL="0" rtl="0" algn="l">
              <a:spcBef>
                <a:spcPts val="0"/>
              </a:spcBef>
              <a:spcAft>
                <a:spcPts val="0"/>
              </a:spcAft>
              <a:buNone/>
            </a:pPr>
            <a:br>
              <a:rPr lang="en">
                <a:solidFill>
                  <a:srgbClr val="38761D"/>
                </a:solidFill>
              </a:rPr>
            </a:br>
            <a:r>
              <a:rPr lang="en" sz="1200">
                <a:solidFill>
                  <a:srgbClr val="38761D"/>
                </a:solidFill>
              </a:rPr>
              <a:t>def get_metadata():</a:t>
            </a:r>
            <a:endParaRPr sz="1200">
              <a:solidFill>
                <a:srgbClr val="38761D"/>
              </a:solidFill>
            </a:endParaRPr>
          </a:p>
          <a:p>
            <a:pPr indent="0" lvl="0" marL="0" rtl="0" algn="l">
              <a:spcBef>
                <a:spcPts val="0"/>
              </a:spcBef>
              <a:spcAft>
                <a:spcPts val="0"/>
              </a:spcAft>
              <a:buNone/>
            </a:pPr>
            <a:r>
              <a:rPr lang="en" sz="1200">
                <a:solidFill>
                  <a:srgbClr val="38761D"/>
                </a:solidFill>
              </a:rPr>
              <a:t>    metadata = "The dataset consists of multiple chunks of information from Fortune 500 companies on financial reports from every quarter of 2023. The chunk size is 1024 tokens."</a:t>
            </a:r>
            <a:endParaRPr sz="1200">
              <a:solidFill>
                <a:srgbClr val="38761D"/>
              </a:solidFill>
            </a:endParaRPr>
          </a:p>
          <a:p>
            <a:pPr indent="0" lvl="0" marL="0" rtl="0" algn="l">
              <a:spcBef>
                <a:spcPts val="0"/>
              </a:spcBef>
              <a:spcAft>
                <a:spcPts val="0"/>
              </a:spcAft>
              <a:buNone/>
            </a:pPr>
            <a:r>
              <a:rPr lang="en" sz="1200">
                <a:solidFill>
                  <a:srgbClr val="38761D"/>
                </a:solidFill>
              </a:rPr>
              <a:t>    return metadata</a:t>
            </a:r>
            <a:endParaRPr sz="1200">
              <a:solidFill>
                <a:srgbClr val="38761D"/>
              </a:solidFill>
            </a:endParaRPr>
          </a:p>
          <a:p>
            <a:pPr indent="0" lvl="0" marL="0" rtl="0" algn="l">
              <a:spcBef>
                <a:spcPts val="0"/>
              </a:spcBef>
              <a:spcAft>
                <a:spcPts val="0"/>
              </a:spcAft>
              <a:buNone/>
            </a:pPr>
            <a:r>
              <a:t/>
            </a:r>
            <a:endParaRPr>
              <a:solidFill>
                <a:srgbClr val="38761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How does METIS convert profiles into configurations?</a:t>
            </a:r>
            <a:endParaRPr/>
          </a:p>
        </p:txBody>
      </p:sp>
      <p:sp>
        <p:nvSpPr>
          <p:cNvPr id="154" name="Google Shape;154;p27"/>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300">
                <a:solidFill>
                  <a:schemeClr val="dk1"/>
                </a:solidFill>
              </a:rPr>
              <a:t>METIS </a:t>
            </a:r>
            <a:r>
              <a:rPr b="1" lang="en" sz="1300">
                <a:solidFill>
                  <a:schemeClr val="dk1"/>
                </a:solidFill>
              </a:rPr>
              <a:t>doesn’t</a:t>
            </a:r>
            <a:r>
              <a:rPr lang="en" sz="1300">
                <a:solidFill>
                  <a:schemeClr val="dk1"/>
                </a:solidFill>
              </a:rPr>
              <a:t> ask that LLM to output exact knob values. Instead, it uses a </a:t>
            </a:r>
            <a:r>
              <a:rPr b="1" lang="en" sz="1300">
                <a:solidFill>
                  <a:schemeClr val="dk1"/>
                </a:solidFill>
              </a:rPr>
              <a:t>cheap, rule-based mapper</a:t>
            </a:r>
            <a:r>
              <a:rPr lang="en" sz="1300">
                <a:solidFill>
                  <a:schemeClr val="dk1"/>
                </a:solidFill>
              </a:rPr>
              <a:t> that converts those 4 signals into </a:t>
            </a:r>
            <a:r>
              <a:rPr b="1" lang="en" sz="1300">
                <a:solidFill>
                  <a:schemeClr val="dk1"/>
                </a:solidFill>
              </a:rPr>
              <a:t>ranges</a:t>
            </a:r>
            <a:r>
              <a:rPr lang="en" sz="1300">
                <a:solidFill>
                  <a:schemeClr val="dk1"/>
                </a:solidFill>
              </a:rPr>
              <a:t> for the three knobs:</a:t>
            </a:r>
            <a:endParaRPr sz="1300">
              <a:solidFill>
                <a:schemeClr val="dk1"/>
              </a:solidFill>
            </a:endParaRPr>
          </a:p>
          <a:p>
            <a:pPr indent="-311150" lvl="0" marL="457200" rtl="0" algn="l">
              <a:spcBef>
                <a:spcPts val="1200"/>
              </a:spcBef>
              <a:spcAft>
                <a:spcPts val="0"/>
              </a:spcAft>
              <a:buClr>
                <a:schemeClr val="dk1"/>
              </a:buClr>
              <a:buSzPts val="1300"/>
              <a:buChar char="●"/>
            </a:pPr>
            <a:r>
              <a:rPr lang="en" sz="1300">
                <a:solidFill>
                  <a:srgbClr val="188038"/>
                </a:solidFill>
              </a:rPr>
              <a:t>synthesis_method</a:t>
            </a:r>
            <a:r>
              <a:rPr lang="en" sz="1300">
                <a:solidFill>
                  <a:schemeClr val="dk1"/>
                </a:solidFill>
              </a:rPr>
              <a:t> ∈ {map_rerank, stuff, map_reduce}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rgbClr val="188038"/>
                </a:solidFill>
              </a:rPr>
              <a:t>num_chunks</a:t>
            </a:r>
            <a:r>
              <a:rPr lang="en" sz="1300">
                <a:solidFill>
                  <a:schemeClr val="dk1"/>
                </a:solidFill>
              </a:rPr>
              <a:t> ∈ [n, 3n]</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rgbClr val="188038"/>
                </a:solidFill>
              </a:rPr>
              <a:t>intermediate_length</a:t>
            </a:r>
            <a:r>
              <a:rPr lang="en" sz="1300">
                <a:solidFill>
                  <a:schemeClr val="dk1"/>
                </a:solidFill>
              </a:rPr>
              <a:t> ∈ profiler’s suggested range (used only if map_reduce is an option)</a:t>
            </a:r>
            <a:endParaRPr sz="1300">
              <a:solidFill>
                <a:schemeClr val="dk1"/>
              </a:solidFill>
            </a:endParaRPr>
          </a:p>
          <a:p>
            <a:pPr indent="0" lvl="0" marL="0" rtl="0" algn="l">
              <a:spcBef>
                <a:spcPts val="1400"/>
              </a:spcBef>
              <a:spcAft>
                <a:spcPts val="0"/>
              </a:spcAft>
              <a:buNone/>
            </a:pPr>
            <a:r>
              <a:rPr b="1" lang="en" sz="1300">
                <a:solidFill>
                  <a:schemeClr val="dk1"/>
                </a:solidFill>
              </a:rPr>
              <a:t>Why not let the LLM output exact knob values?</a:t>
            </a:r>
            <a:endParaRPr b="1" sz="1300">
              <a:solidFill>
                <a:schemeClr val="dk1"/>
              </a:solidFill>
            </a:endParaRPr>
          </a:p>
          <a:p>
            <a:pPr indent="0" lvl="0" marL="0" rtl="0" algn="l">
              <a:spcBef>
                <a:spcPts val="1200"/>
              </a:spcBef>
              <a:spcAft>
                <a:spcPts val="1200"/>
              </a:spcAft>
              <a:buNone/>
            </a:pPr>
            <a:r>
              <a:rPr lang="en" sz="1300">
                <a:solidFill>
                  <a:schemeClr val="dk1"/>
                </a:solidFill>
              </a:rPr>
              <a:t>Because that would require </a:t>
            </a:r>
            <a:r>
              <a:rPr b="1" lang="en" sz="1300">
                <a:solidFill>
                  <a:schemeClr val="dk1"/>
                </a:solidFill>
              </a:rPr>
              <a:t>continuous re-training</a:t>
            </a:r>
            <a:r>
              <a:rPr lang="en" sz="1300">
                <a:solidFill>
                  <a:schemeClr val="dk1"/>
                </a:solidFill>
              </a:rPr>
              <a:t> of the profiler to adapt to new pipelines and options (expensive, brittle).</a:t>
            </a:r>
            <a:endParaRPr sz="1300"/>
          </a:p>
        </p:txBody>
      </p:sp>
      <p:pic>
        <p:nvPicPr>
          <p:cNvPr id="155" name="Google Shape;155;p27" title="Screenshot 2025-11-08 at 23.33.39.png"/>
          <p:cNvPicPr preferRelativeResize="0"/>
          <p:nvPr/>
        </p:nvPicPr>
        <p:blipFill>
          <a:blip r:embed="rId3">
            <a:alphaModFix/>
          </a:blip>
          <a:stretch>
            <a:fillRect/>
          </a:stretch>
        </p:blipFill>
        <p:spPr>
          <a:xfrm>
            <a:off x="4654416" y="1017725"/>
            <a:ext cx="4489584" cy="4125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285600" y="56400"/>
            <a:ext cx="8858400" cy="866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METIS choose configurations that fit available GPU memory?</a:t>
            </a:r>
            <a:endParaRPr/>
          </a:p>
        </p:txBody>
      </p:sp>
      <p:sp>
        <p:nvSpPr>
          <p:cNvPr id="161" name="Google Shape;161;p28"/>
          <p:cNvSpPr txBox="1"/>
          <p:nvPr>
            <p:ph idx="1" type="body"/>
          </p:nvPr>
        </p:nvSpPr>
        <p:spPr>
          <a:xfrm>
            <a:off x="115875" y="923100"/>
            <a:ext cx="4280100" cy="42204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rPr b="1" lang="en" sz="1200">
                <a:solidFill>
                  <a:schemeClr val="dk1"/>
                </a:solidFill>
              </a:rPr>
              <a:t>The selection heuristic (“best-fit”)</a:t>
            </a:r>
            <a:endParaRPr b="1"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For every candidate config in the </a:t>
            </a:r>
            <a:r>
              <a:rPr b="1" lang="en" sz="1200">
                <a:solidFill>
                  <a:schemeClr val="dk1"/>
                </a:solidFill>
              </a:rPr>
              <a:t>pruned</a:t>
            </a:r>
            <a:r>
              <a:rPr lang="en" sz="1200">
                <a:solidFill>
                  <a:schemeClr val="dk1"/>
                </a:solidFill>
              </a:rPr>
              <a:t> set, </a:t>
            </a:r>
            <a:r>
              <a:rPr b="1" lang="en" sz="1200">
                <a:solidFill>
                  <a:schemeClr val="dk1"/>
                </a:solidFill>
              </a:rPr>
              <a:t>estimate memory need</a:t>
            </a:r>
            <a:r>
              <a:rPr lang="en" sz="1200">
                <a:solidFill>
                  <a:schemeClr val="dk1"/>
                </a:solidFill>
              </a:rPr>
              <a:t> (mainly from </a:t>
            </a:r>
            <a:r>
              <a:rPr lang="en" sz="1200">
                <a:solidFill>
                  <a:srgbClr val="188038"/>
                </a:solidFill>
              </a:rPr>
              <a:t>num_chunks</a:t>
            </a:r>
            <a:r>
              <a:rPr lang="en" sz="1200">
                <a:solidFill>
                  <a:schemeClr val="dk1"/>
                </a:solidFill>
              </a:rPr>
              <a:t> and, if relevant, </a:t>
            </a:r>
            <a:r>
              <a:rPr lang="en" sz="1200">
                <a:solidFill>
                  <a:srgbClr val="188038"/>
                </a:solidFill>
              </a:rPr>
              <a:t>intermediate_length</a:t>
            </a:r>
            <a:r>
              <a:rPr lang="en"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Check </a:t>
            </a:r>
            <a:r>
              <a:rPr b="1" lang="en" sz="1200">
                <a:solidFill>
                  <a:schemeClr val="dk1"/>
                </a:solidFill>
              </a:rPr>
              <a:t>current free GPU memory</a:t>
            </a:r>
            <a:r>
              <a:rPr lang="en" sz="1200">
                <a:solidFill>
                  <a:schemeClr val="dk1"/>
                </a:solidFill>
              </a:rPr>
              <a:t> for the running batch.</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Among configs that </a:t>
            </a:r>
            <a:r>
              <a:rPr b="1" lang="en" sz="1200">
                <a:solidFill>
                  <a:schemeClr val="dk1"/>
                </a:solidFill>
              </a:rPr>
              <a:t>fit right now</a:t>
            </a:r>
            <a:r>
              <a:rPr lang="en" sz="1200">
                <a:solidFill>
                  <a:schemeClr val="dk1"/>
                </a:solidFill>
              </a:rPr>
              <a:t>, pick the one with the </a:t>
            </a:r>
            <a:r>
              <a:rPr b="1" lang="en" sz="1200">
                <a:solidFill>
                  <a:schemeClr val="dk1"/>
                </a:solidFill>
              </a:rPr>
              <a:t>highest memory footprint</a:t>
            </a:r>
            <a:r>
              <a:rPr lang="en" sz="1200">
                <a:solidFill>
                  <a:schemeClr val="dk1"/>
                </a:solidFill>
              </a:rPr>
              <a:t> (i.e., the richest that still fits).</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Within a quality-safe pruned set, “slightly more expensive” often correlates with </a:t>
            </a:r>
            <a:r>
              <a:rPr b="1" lang="en" sz="1200">
                <a:solidFill>
                  <a:schemeClr val="dk1"/>
                </a:solidFill>
              </a:rPr>
              <a:t>slightly better quality</a:t>
            </a:r>
            <a:r>
              <a:rPr lang="en" sz="1200">
                <a:solidFill>
                  <a:schemeClr val="dk1"/>
                </a:solidFill>
              </a:rPr>
              <a:t> (e.g., 6 chunks &gt; 5 chunks), so take the </a:t>
            </a:r>
            <a:r>
              <a:rPr b="1" lang="en" sz="1200">
                <a:solidFill>
                  <a:schemeClr val="dk1"/>
                </a:solidFill>
              </a:rPr>
              <a:t>best that fits now</a:t>
            </a:r>
            <a:r>
              <a:rPr lang="en"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Example: pruned says </a:t>
            </a:r>
            <a:r>
              <a:rPr lang="en" sz="1200">
                <a:solidFill>
                  <a:srgbClr val="188038"/>
                </a:solidFill>
              </a:rPr>
              <a:t>num_chunks ∈ [5, 10]</a:t>
            </a:r>
            <a:r>
              <a:rPr lang="en" sz="1200">
                <a:solidFill>
                  <a:schemeClr val="dk1"/>
                </a:solidFill>
              </a:rPr>
              <a:t>, and both 5 and 6 fit — pick </a:t>
            </a:r>
            <a:r>
              <a:rPr b="1" lang="en" sz="1200">
                <a:solidFill>
                  <a:schemeClr val="dk1"/>
                </a:solidFill>
              </a:rPr>
              <a:t>6</a:t>
            </a:r>
            <a:r>
              <a:rPr lang="en"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Run it </a:t>
            </a:r>
            <a:r>
              <a:rPr b="1" lang="en" sz="1200">
                <a:solidFill>
                  <a:schemeClr val="dk1"/>
                </a:solidFill>
              </a:rPr>
              <a:t>immediately</a:t>
            </a:r>
            <a:r>
              <a:rPr lang="en" sz="1200">
                <a:solidFill>
                  <a:schemeClr val="dk1"/>
                </a:solidFill>
              </a:rPr>
              <a:t>; don’t pick a config that would </a:t>
            </a:r>
            <a:r>
              <a:rPr b="1" lang="en" sz="1200">
                <a:solidFill>
                  <a:schemeClr val="dk1"/>
                </a:solidFill>
              </a:rPr>
              <a:t>overflow</a:t>
            </a:r>
            <a:r>
              <a:rPr lang="en" sz="1200">
                <a:solidFill>
                  <a:schemeClr val="dk1"/>
                </a:solidFill>
              </a:rPr>
              <a:t> memory (that would </a:t>
            </a:r>
            <a:r>
              <a:rPr b="1" lang="en" sz="1200">
                <a:solidFill>
                  <a:schemeClr val="dk1"/>
                </a:solidFill>
              </a:rPr>
              <a:t>queue</a:t>
            </a:r>
            <a:r>
              <a:rPr lang="en" sz="1200">
                <a:solidFill>
                  <a:schemeClr val="dk1"/>
                </a:solidFill>
              </a:rPr>
              <a:t> and </a:t>
            </a:r>
            <a:r>
              <a:rPr b="1" lang="en" sz="1200">
                <a:solidFill>
                  <a:schemeClr val="dk1"/>
                </a:solidFill>
              </a:rPr>
              <a:t>inflate delay</a:t>
            </a:r>
            <a:r>
              <a:rPr lang="en" sz="1200">
                <a:solidFill>
                  <a:schemeClr val="dk1"/>
                </a:solidFill>
              </a:rPr>
              <a:t>).</a:t>
            </a:r>
            <a:endParaRPr sz="1200">
              <a:solidFill>
                <a:schemeClr val="dk1"/>
              </a:solidFill>
            </a:endParaRPr>
          </a:p>
          <a:p>
            <a:pPr indent="0" lvl="0" marL="0" marR="381000" rtl="0" algn="l">
              <a:spcBef>
                <a:spcPts val="1200"/>
              </a:spcBef>
              <a:spcAft>
                <a:spcPts val="1200"/>
              </a:spcAft>
              <a:buNone/>
            </a:pPr>
            <a:r>
              <a:t/>
            </a:r>
            <a:endParaRPr sz="1200">
              <a:solidFill>
                <a:schemeClr val="dk1"/>
              </a:solidFill>
            </a:endParaRPr>
          </a:p>
        </p:txBody>
      </p:sp>
      <p:pic>
        <p:nvPicPr>
          <p:cNvPr id="162" name="Google Shape;162;p28" title="Screenshot 2025-11-08 at 23.33.59.png"/>
          <p:cNvPicPr preferRelativeResize="0"/>
          <p:nvPr/>
        </p:nvPicPr>
        <p:blipFill>
          <a:blip r:embed="rId3">
            <a:alphaModFix/>
          </a:blip>
          <a:stretch>
            <a:fillRect/>
          </a:stretch>
        </p:blipFill>
        <p:spPr>
          <a:xfrm>
            <a:off x="4395987" y="623400"/>
            <a:ext cx="4748013" cy="3896699"/>
          </a:xfrm>
          <a:prstGeom prst="rect">
            <a:avLst/>
          </a:prstGeom>
          <a:noFill/>
          <a:ln>
            <a:noFill/>
          </a:ln>
        </p:spPr>
      </p:pic>
      <p:sp>
        <p:nvSpPr>
          <p:cNvPr id="163" name="Google Shape;163;p28"/>
          <p:cNvSpPr txBox="1"/>
          <p:nvPr/>
        </p:nvSpPr>
        <p:spPr>
          <a:xfrm>
            <a:off x="4395938" y="4520100"/>
            <a:ext cx="4748100" cy="581700"/>
          </a:xfrm>
          <a:prstGeom prst="rect">
            <a:avLst/>
          </a:prstGeom>
          <a:noFill/>
          <a:ln>
            <a:noFill/>
          </a:ln>
        </p:spPr>
        <p:txBody>
          <a:bodyPr anchorCtr="0" anchor="t" bIns="91425" lIns="91425" spcFirstLastPara="1" rIns="91425" wrap="square" tIns="91425">
            <a:spAutoFit/>
          </a:bodyPr>
          <a:lstStyle/>
          <a:p>
            <a:pPr indent="0" lvl="0" marL="0" marR="381000" rtl="0" algn="l">
              <a:lnSpc>
                <a:spcPct val="115000"/>
              </a:lnSpc>
              <a:spcBef>
                <a:spcPts val="1200"/>
              </a:spcBef>
              <a:spcAft>
                <a:spcPts val="1200"/>
              </a:spcAft>
              <a:buNone/>
            </a:pPr>
            <a:r>
              <a:rPr b="1" lang="en" sz="1200">
                <a:solidFill>
                  <a:schemeClr val="dk1"/>
                </a:solidFill>
              </a:rPr>
              <a:t>In short</a:t>
            </a:r>
            <a:r>
              <a:rPr lang="en" sz="1200">
                <a:solidFill>
                  <a:schemeClr val="dk1"/>
                </a:solidFill>
              </a:rPr>
              <a:t>: </a:t>
            </a:r>
            <a:r>
              <a:rPr b="1" lang="en" sz="1200">
                <a:solidFill>
                  <a:schemeClr val="dk1"/>
                </a:solidFill>
              </a:rPr>
              <a:t>A</a:t>
            </a:r>
            <a:r>
              <a:rPr b="1" lang="en" sz="1200">
                <a:solidFill>
                  <a:schemeClr val="dk1"/>
                </a:solidFill>
              </a:rPr>
              <a:t>void queuing</a:t>
            </a:r>
            <a:r>
              <a:rPr lang="en" sz="1200">
                <a:solidFill>
                  <a:schemeClr val="dk1"/>
                </a:solidFill>
              </a:rPr>
              <a:t> by picking the </a:t>
            </a:r>
            <a:r>
              <a:rPr b="1" lang="en" sz="1200">
                <a:solidFill>
                  <a:schemeClr val="dk1"/>
                </a:solidFill>
              </a:rPr>
              <a:t>fattest config that fits now</a:t>
            </a:r>
            <a:r>
              <a:rPr lang="en" sz="1200">
                <a:solidFill>
                  <a:schemeClr val="dk1"/>
                </a:solidFill>
              </a:rPr>
              <a:t> inside the pre-vetted (quality-safe) space.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METIS handle edge cases and Relearning ?</a:t>
            </a:r>
            <a:endParaRPr/>
          </a:p>
        </p:txBody>
      </p:sp>
      <p:sp>
        <p:nvSpPr>
          <p:cNvPr id="169" name="Google Shape;169;p29"/>
          <p:cNvSpPr txBox="1"/>
          <p:nvPr>
            <p:ph idx="1" type="body"/>
          </p:nvPr>
        </p:nvSpPr>
        <p:spPr>
          <a:xfrm>
            <a:off x="311700" y="1152475"/>
            <a:ext cx="3848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chemeClr val="dk1"/>
                </a:solidFill>
              </a:rPr>
              <a:t>There are certain edge cases that METIS also handles: - </a:t>
            </a:r>
            <a:endParaRPr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How METIS </a:t>
            </a:r>
            <a:r>
              <a:rPr b="1" lang="en" sz="1200">
                <a:solidFill>
                  <a:schemeClr val="dk1"/>
                </a:solidFill>
              </a:rPr>
              <a:t>detects</a:t>
            </a:r>
            <a:r>
              <a:rPr lang="en" sz="1200">
                <a:solidFill>
                  <a:schemeClr val="dk1"/>
                </a:solidFill>
              </a:rPr>
              <a:t> when the profiler is unreliable.</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How METIS </a:t>
            </a:r>
            <a:r>
              <a:rPr b="1" lang="en" sz="1200">
                <a:solidFill>
                  <a:schemeClr val="dk1"/>
                </a:solidFill>
              </a:rPr>
              <a:t>recovers or learns</a:t>
            </a:r>
            <a:r>
              <a:rPr lang="en" sz="1200">
                <a:solidFill>
                  <a:schemeClr val="dk1"/>
                </a:solidFill>
              </a:rPr>
              <a:t> from those cases to improve next time.</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if no configuration fits in the GPU ? </a:t>
            </a:r>
            <a:endParaRPr sz="1200">
              <a:solidFill>
                <a:schemeClr val="dk1"/>
              </a:solidFill>
            </a:endParaRPr>
          </a:p>
          <a:p>
            <a:pPr indent="0" lvl="0" marL="0" rtl="0" algn="l">
              <a:spcBef>
                <a:spcPts val="1200"/>
              </a:spcBef>
              <a:spcAft>
                <a:spcPts val="1200"/>
              </a:spcAft>
              <a:buNone/>
            </a:pPr>
            <a:r>
              <a:t/>
            </a:r>
            <a:endParaRPr sz="1200"/>
          </a:p>
        </p:txBody>
      </p:sp>
      <p:pic>
        <p:nvPicPr>
          <p:cNvPr id="170" name="Google Shape;170;p29" title="Screenshot 2025-11-08 at 23.35.39.png"/>
          <p:cNvPicPr preferRelativeResize="0"/>
          <p:nvPr/>
        </p:nvPicPr>
        <p:blipFill>
          <a:blip r:embed="rId3">
            <a:alphaModFix/>
          </a:blip>
          <a:stretch>
            <a:fillRect/>
          </a:stretch>
        </p:blipFill>
        <p:spPr>
          <a:xfrm>
            <a:off x="3959451" y="1508575"/>
            <a:ext cx="5184550" cy="36349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0" title="Screenshot 2025-11-08 at 23.33.20.png"/>
          <p:cNvPicPr preferRelativeResize="0"/>
          <p:nvPr/>
        </p:nvPicPr>
        <p:blipFill>
          <a:blip r:embed="rId3">
            <a:alphaModFix/>
          </a:blip>
          <a:stretch>
            <a:fillRect/>
          </a:stretch>
        </p:blipFill>
        <p:spPr>
          <a:xfrm>
            <a:off x="0" y="15213"/>
            <a:ext cx="8839204" cy="3405338"/>
          </a:xfrm>
          <a:prstGeom prst="rect">
            <a:avLst/>
          </a:prstGeom>
          <a:noFill/>
          <a:ln>
            <a:noFill/>
          </a:ln>
        </p:spPr>
      </p:pic>
      <p:sp>
        <p:nvSpPr>
          <p:cNvPr id="176" name="Google Shape;176;p30"/>
          <p:cNvSpPr txBox="1"/>
          <p:nvPr/>
        </p:nvSpPr>
        <p:spPr>
          <a:xfrm>
            <a:off x="0" y="3960075"/>
            <a:ext cx="8512500" cy="3540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dk1"/>
              </a:buClr>
              <a:buSzPts val="1100"/>
              <a:buChar char="●"/>
            </a:pPr>
            <a:r>
              <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Section 3 – </a:t>
            </a:r>
            <a:r>
              <a:rPr lang="en"/>
              <a:t> Implementation &amp; Evaluation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Presentation Flow</a:t>
            </a:r>
            <a:endParaRPr/>
          </a:p>
        </p:txBody>
      </p:sp>
      <p:grpSp>
        <p:nvGrpSpPr>
          <p:cNvPr id="61" name="Google Shape;61;p14"/>
          <p:cNvGrpSpPr/>
          <p:nvPr/>
        </p:nvGrpSpPr>
        <p:grpSpPr>
          <a:xfrm>
            <a:off x="0" y="1189989"/>
            <a:ext cx="2726700" cy="3482836"/>
            <a:chOff x="0" y="1189989"/>
            <a:chExt cx="2726700" cy="3482836"/>
          </a:xfrm>
        </p:grpSpPr>
        <p:sp>
          <p:nvSpPr>
            <p:cNvPr id="62" name="Google Shape;62;p14"/>
            <p:cNvSpPr/>
            <p:nvPr/>
          </p:nvSpPr>
          <p:spPr>
            <a:xfrm>
              <a:off x="0" y="1189989"/>
              <a:ext cx="2726700" cy="669000"/>
            </a:xfrm>
            <a:prstGeom prst="homePlate">
              <a:avLst>
                <a:gd fmla="val 50000" name="adj"/>
              </a:avLst>
            </a:prstGeom>
            <a:solidFill>
              <a:srgbClr val="0942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Introduction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and Background</a:t>
              </a:r>
              <a:endParaRPr>
                <a:solidFill>
                  <a:srgbClr val="FFFFFF"/>
                </a:solidFill>
                <a:latin typeface="Roboto"/>
                <a:ea typeface="Roboto"/>
                <a:cs typeface="Roboto"/>
                <a:sym typeface="Roboto"/>
              </a:endParaRPr>
            </a:p>
          </p:txBody>
        </p:sp>
        <p:sp>
          <p:nvSpPr>
            <p:cNvPr id="63" name="Google Shape;63;p14"/>
            <p:cNvSpPr txBox="1"/>
            <p:nvPr/>
          </p:nvSpPr>
          <p:spPr>
            <a:xfrm>
              <a:off x="410850" y="2057125"/>
              <a:ext cx="1905000" cy="26157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RAG Background</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solidFill>
                    <a:schemeClr val="dk1"/>
                  </a:solidFill>
                  <a:latin typeface="Roboto"/>
                  <a:ea typeface="Roboto"/>
                  <a:cs typeface="Roboto"/>
                  <a:sym typeface="Roboto"/>
                </a:rPr>
                <a:t>Problem Introduction</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RAG Configurations</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Experimental Analysis of RAG</a:t>
              </a:r>
              <a:endParaRPr sz="1300">
                <a:latin typeface="Roboto"/>
                <a:ea typeface="Roboto"/>
                <a:cs typeface="Roboto"/>
                <a:sym typeface="Roboto"/>
              </a:endParaRPr>
            </a:p>
          </p:txBody>
        </p:sp>
      </p:grpSp>
      <p:grpSp>
        <p:nvGrpSpPr>
          <p:cNvPr id="64" name="Google Shape;64;p14"/>
          <p:cNvGrpSpPr/>
          <p:nvPr/>
        </p:nvGrpSpPr>
        <p:grpSpPr>
          <a:xfrm>
            <a:off x="2263425" y="1189775"/>
            <a:ext cx="2541300" cy="3483050"/>
            <a:chOff x="2263425" y="1189775"/>
            <a:chExt cx="2541300" cy="3483050"/>
          </a:xfrm>
        </p:grpSpPr>
        <p:sp>
          <p:nvSpPr>
            <p:cNvPr id="65" name="Google Shape;65;p14"/>
            <p:cNvSpPr/>
            <p:nvPr/>
          </p:nvSpPr>
          <p:spPr>
            <a:xfrm>
              <a:off x="2263425" y="1189775"/>
              <a:ext cx="2541300" cy="669000"/>
            </a:xfrm>
            <a:prstGeom prst="chevron">
              <a:avLst>
                <a:gd fmla="val 50000" name="adj"/>
              </a:avLst>
            </a:prstGeom>
            <a:solidFill>
              <a:srgbClr val="0C57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METIS Architecture</a:t>
              </a:r>
              <a:endParaRPr>
                <a:solidFill>
                  <a:srgbClr val="FFFFFF"/>
                </a:solidFill>
                <a:latin typeface="Roboto"/>
                <a:ea typeface="Roboto"/>
                <a:cs typeface="Roboto"/>
                <a:sym typeface="Roboto"/>
              </a:endParaRPr>
            </a:p>
          </p:txBody>
        </p:sp>
        <p:sp>
          <p:nvSpPr>
            <p:cNvPr id="66" name="Google Shape;66;p14"/>
            <p:cNvSpPr txBox="1"/>
            <p:nvPr/>
          </p:nvSpPr>
          <p:spPr>
            <a:xfrm>
              <a:off x="2512202" y="2057125"/>
              <a:ext cx="1905000" cy="26157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LLM profiler</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Rule Based Mapping</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Joint Scheduling</a:t>
              </a:r>
              <a:endParaRPr sz="1300">
                <a:latin typeface="Roboto"/>
                <a:ea typeface="Roboto"/>
                <a:cs typeface="Roboto"/>
                <a:sym typeface="Roboto"/>
              </a:endParaRPr>
            </a:p>
            <a:p>
              <a:pPr indent="0" lvl="0" marL="0" rtl="0" algn="l">
                <a:lnSpc>
                  <a:spcPct val="115000"/>
                </a:lnSpc>
                <a:spcBef>
                  <a:spcPts val="0"/>
                </a:spcBef>
                <a:spcAft>
                  <a:spcPts val="0"/>
                </a:spcAft>
                <a:buNone/>
              </a:pPr>
              <a:r>
                <a:t/>
              </a:r>
              <a:endParaRPr sz="1300">
                <a:latin typeface="Roboto"/>
                <a:ea typeface="Roboto"/>
                <a:cs typeface="Roboto"/>
                <a:sym typeface="Roboto"/>
              </a:endParaRPr>
            </a:p>
          </p:txBody>
        </p:sp>
      </p:grpSp>
      <p:grpSp>
        <p:nvGrpSpPr>
          <p:cNvPr id="67" name="Google Shape;67;p14"/>
          <p:cNvGrpSpPr/>
          <p:nvPr/>
        </p:nvGrpSpPr>
        <p:grpSpPr>
          <a:xfrm>
            <a:off x="4329974" y="1189775"/>
            <a:ext cx="2541300" cy="3483050"/>
            <a:chOff x="4329974" y="1189775"/>
            <a:chExt cx="2541300" cy="3483050"/>
          </a:xfrm>
        </p:grpSpPr>
        <p:sp>
          <p:nvSpPr>
            <p:cNvPr id="68" name="Google Shape;68;p14"/>
            <p:cNvSpPr/>
            <p:nvPr/>
          </p:nvSpPr>
          <p:spPr>
            <a:xfrm>
              <a:off x="4329974" y="1189775"/>
              <a:ext cx="2541300" cy="669000"/>
            </a:xfrm>
            <a:prstGeom prst="chevron">
              <a:avLst>
                <a:gd fmla="val 50000" name="adj"/>
              </a:avLst>
            </a:prstGeom>
            <a:solidFill>
              <a:srgbClr val="0D5C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Implementation and Results</a:t>
              </a:r>
              <a:endParaRPr>
                <a:solidFill>
                  <a:srgbClr val="FFFFFF"/>
                </a:solidFill>
                <a:latin typeface="Roboto"/>
                <a:ea typeface="Roboto"/>
                <a:cs typeface="Roboto"/>
                <a:sym typeface="Roboto"/>
              </a:endParaRPr>
            </a:p>
          </p:txBody>
        </p:sp>
        <p:sp>
          <p:nvSpPr>
            <p:cNvPr id="69" name="Google Shape;69;p14"/>
            <p:cNvSpPr txBox="1"/>
            <p:nvPr/>
          </p:nvSpPr>
          <p:spPr>
            <a:xfrm>
              <a:off x="4613553" y="2057125"/>
              <a:ext cx="1905000" cy="26157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Implementation Details:- </a:t>
              </a:r>
              <a:endParaRPr sz="1300">
                <a:latin typeface="Roboto"/>
                <a:ea typeface="Roboto"/>
                <a:cs typeface="Roboto"/>
                <a:sym typeface="Roboto"/>
              </a:endParaRPr>
            </a:p>
            <a:p>
              <a:pPr indent="-311150" lvl="1" marL="914400" rtl="0" algn="l">
                <a:lnSpc>
                  <a:spcPct val="115000"/>
                </a:lnSpc>
                <a:spcBef>
                  <a:spcPts val="0"/>
                </a:spcBef>
                <a:spcAft>
                  <a:spcPts val="0"/>
                </a:spcAft>
                <a:buSzPts val="1300"/>
                <a:buFont typeface="Roboto"/>
                <a:buChar char="○"/>
              </a:pPr>
              <a:r>
                <a:rPr lang="en" sz="1300">
                  <a:latin typeface="Roboto"/>
                  <a:ea typeface="Roboto"/>
                  <a:cs typeface="Roboto"/>
                  <a:sym typeface="Roboto"/>
                </a:rPr>
                <a:t>Dataset Used</a:t>
              </a:r>
              <a:endParaRPr sz="1300">
                <a:latin typeface="Roboto"/>
                <a:ea typeface="Roboto"/>
                <a:cs typeface="Roboto"/>
                <a:sym typeface="Roboto"/>
              </a:endParaRPr>
            </a:p>
            <a:p>
              <a:pPr indent="-311150" lvl="1" marL="914400" rtl="0" algn="l">
                <a:lnSpc>
                  <a:spcPct val="115000"/>
                </a:lnSpc>
                <a:spcBef>
                  <a:spcPts val="0"/>
                </a:spcBef>
                <a:spcAft>
                  <a:spcPts val="0"/>
                </a:spcAft>
                <a:buSzPts val="1300"/>
                <a:buFont typeface="Roboto"/>
                <a:buChar char="○"/>
              </a:pPr>
              <a:r>
                <a:rPr lang="en" sz="1300">
                  <a:latin typeface="Roboto"/>
                  <a:ea typeface="Roboto"/>
                  <a:cs typeface="Roboto"/>
                  <a:sym typeface="Roboto"/>
                </a:rPr>
                <a:t>Models used etc. </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Evaluation Metrics</a:t>
              </a:r>
              <a:endParaRPr sz="1300">
                <a:latin typeface="Roboto"/>
                <a:ea typeface="Roboto"/>
                <a:cs typeface="Roboto"/>
                <a:sym typeface="Roboto"/>
              </a:endParaRPr>
            </a:p>
            <a:p>
              <a:pPr indent="-311150" lvl="1" marL="914400" rtl="0" algn="l">
                <a:lnSpc>
                  <a:spcPct val="115000"/>
                </a:lnSpc>
                <a:spcBef>
                  <a:spcPts val="0"/>
                </a:spcBef>
                <a:spcAft>
                  <a:spcPts val="0"/>
                </a:spcAft>
                <a:buSzPts val="1300"/>
                <a:buFont typeface="Roboto"/>
                <a:buChar char="○"/>
              </a:pPr>
              <a:r>
                <a:rPr lang="en" sz="1300">
                  <a:latin typeface="Roboto"/>
                  <a:ea typeface="Roboto"/>
                  <a:cs typeface="Roboto"/>
                  <a:sym typeface="Roboto"/>
                </a:rPr>
                <a:t>Accuracy</a:t>
              </a:r>
              <a:endParaRPr sz="1300">
                <a:latin typeface="Roboto"/>
                <a:ea typeface="Roboto"/>
                <a:cs typeface="Roboto"/>
                <a:sym typeface="Roboto"/>
              </a:endParaRPr>
            </a:p>
            <a:p>
              <a:pPr indent="-311150" lvl="1" marL="914400" rtl="0" algn="l">
                <a:lnSpc>
                  <a:spcPct val="115000"/>
                </a:lnSpc>
                <a:spcBef>
                  <a:spcPts val="0"/>
                </a:spcBef>
                <a:spcAft>
                  <a:spcPts val="0"/>
                </a:spcAft>
                <a:buSzPts val="1300"/>
                <a:buFont typeface="Roboto"/>
                <a:buChar char="○"/>
              </a:pPr>
              <a:r>
                <a:rPr lang="en" sz="1300">
                  <a:latin typeface="Roboto"/>
                  <a:ea typeface="Roboto"/>
                  <a:cs typeface="Roboto"/>
                  <a:sym typeface="Roboto"/>
                </a:rPr>
                <a:t>Latency</a:t>
              </a:r>
              <a:endParaRPr sz="1300">
                <a:latin typeface="Roboto"/>
                <a:ea typeface="Roboto"/>
                <a:cs typeface="Roboto"/>
                <a:sym typeface="Roboto"/>
              </a:endParaRPr>
            </a:p>
          </p:txBody>
        </p:sp>
      </p:grpSp>
      <p:grpSp>
        <p:nvGrpSpPr>
          <p:cNvPr id="70" name="Google Shape;70;p14"/>
          <p:cNvGrpSpPr/>
          <p:nvPr/>
        </p:nvGrpSpPr>
        <p:grpSpPr>
          <a:xfrm>
            <a:off x="6396739" y="1189775"/>
            <a:ext cx="2541300" cy="3483050"/>
            <a:chOff x="6396739" y="1189775"/>
            <a:chExt cx="2541300" cy="3483050"/>
          </a:xfrm>
        </p:grpSpPr>
        <p:sp>
          <p:nvSpPr>
            <p:cNvPr id="71" name="Google Shape;71;p14"/>
            <p:cNvSpPr/>
            <p:nvPr/>
          </p:nvSpPr>
          <p:spPr>
            <a:xfrm>
              <a:off x="6396739" y="1189775"/>
              <a:ext cx="2541300" cy="669000"/>
            </a:xfrm>
            <a:prstGeom prst="chevron">
              <a:avLst>
                <a:gd fmla="val 50000" name="adj"/>
              </a:avLst>
            </a:prstGeom>
            <a:solidFill>
              <a:srgbClr val="0E63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Conclusion</a:t>
              </a:r>
              <a:endParaRPr>
                <a:solidFill>
                  <a:srgbClr val="FFFFFF"/>
                </a:solidFill>
                <a:latin typeface="Roboto"/>
                <a:ea typeface="Roboto"/>
                <a:cs typeface="Roboto"/>
                <a:sym typeface="Roboto"/>
              </a:endParaRPr>
            </a:p>
          </p:txBody>
        </p:sp>
        <p:sp>
          <p:nvSpPr>
            <p:cNvPr id="72" name="Google Shape;72;p14"/>
            <p:cNvSpPr txBox="1"/>
            <p:nvPr/>
          </p:nvSpPr>
          <p:spPr>
            <a:xfrm>
              <a:off x="6714905" y="2057125"/>
              <a:ext cx="1905000" cy="26157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Strengths </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Limitations</a:t>
              </a:r>
              <a:endParaRPr sz="1300">
                <a:latin typeface="Roboto"/>
                <a:ea typeface="Roboto"/>
                <a:cs typeface="Roboto"/>
                <a:sym typeface="Roboto"/>
              </a:endParaRPr>
            </a:p>
            <a:p>
              <a:pPr indent="-311150" lvl="0" marL="457200" rtl="0" algn="l">
                <a:lnSpc>
                  <a:spcPct val="115000"/>
                </a:lnSpc>
                <a:spcBef>
                  <a:spcPts val="0"/>
                </a:spcBef>
                <a:spcAft>
                  <a:spcPts val="0"/>
                </a:spcAft>
                <a:buSzPts val="1300"/>
                <a:buFont typeface="Roboto"/>
                <a:buChar char="●"/>
              </a:pPr>
              <a:r>
                <a:rPr lang="en" sz="1300">
                  <a:latin typeface="Roboto"/>
                  <a:ea typeface="Roboto"/>
                  <a:cs typeface="Roboto"/>
                  <a:sym typeface="Roboto"/>
                </a:rPr>
                <a:t>Future Work</a:t>
              </a:r>
              <a:endParaRPr sz="1300">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95875" y="301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is METIS implemented in practice?</a:t>
            </a:r>
            <a:endParaRPr/>
          </a:p>
        </p:txBody>
      </p:sp>
      <p:graphicFrame>
        <p:nvGraphicFramePr>
          <p:cNvPr id="187" name="Google Shape;187;p32"/>
          <p:cNvGraphicFramePr/>
          <p:nvPr/>
        </p:nvGraphicFramePr>
        <p:xfrm>
          <a:off x="95875" y="1184225"/>
          <a:ext cx="3000000" cy="3000000"/>
        </p:xfrm>
        <a:graphic>
          <a:graphicData uri="http://schemas.openxmlformats.org/drawingml/2006/table">
            <a:tbl>
              <a:tblPr>
                <a:noFill/>
                <a:tableStyleId>{BBA4E055-F47C-42DE-BC99-4395C3F29F4A}</a:tableStyleId>
              </a:tblPr>
              <a:tblGrid>
                <a:gridCol w="1343025"/>
                <a:gridCol w="4229100"/>
                <a:gridCol w="3171825"/>
              </a:tblGrid>
              <a:tr h="200025">
                <a:tc>
                  <a:txBody>
                    <a:bodyPr/>
                    <a:lstStyle/>
                    <a:p>
                      <a:pPr indent="0" lvl="0" marL="0" rtl="0" algn="ctr">
                        <a:lnSpc>
                          <a:spcPct val="115000"/>
                        </a:lnSpc>
                        <a:spcBef>
                          <a:spcPts val="0"/>
                        </a:spcBef>
                        <a:spcAft>
                          <a:spcPts val="0"/>
                        </a:spcAft>
                        <a:buNone/>
                      </a:pPr>
                      <a:r>
                        <a:rPr b="1" lang="en" sz="1200"/>
                        <a:t>Component</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t>Library / API</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t>Purpose</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b="1" lang="en" sz="1200"/>
                        <a:t>Base engine</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vLLM</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Run and batch LLM inferences efficiently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b="1" lang="en" sz="1200"/>
                        <a:t>Profiler LLM</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OpenAI ChatCompletion (GPT-4o) / Hugging Face (Llama-3.1-70B)</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Analyze the query to predict profile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b="1" lang="en" sz="1200"/>
                        <a:t>Embeddings</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Cohere-embed-v3.0</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Turn text chunks into vector representations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b="1" lang="en" sz="1200"/>
                        <a:t>Vector search</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FAISS (IndexFlatL2)</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Retrieve top-K relevant chunks efficiently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b="1" lang="en" sz="1200"/>
                        <a:t>RAG synthesis</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LangChain LLMChain</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Implement </a:t>
                      </a:r>
                      <a:r>
                        <a:rPr lang="en" sz="1200">
                          <a:solidFill>
                            <a:srgbClr val="188038"/>
                          </a:solidFill>
                        </a:rPr>
                        <a:t>stuff</a:t>
                      </a:r>
                      <a:r>
                        <a:rPr lang="en" sz="1200"/>
                        <a:t>, </a:t>
                      </a:r>
                      <a:r>
                        <a:rPr lang="en" sz="1200">
                          <a:solidFill>
                            <a:srgbClr val="188038"/>
                          </a:solidFill>
                        </a:rPr>
                        <a:t>map-rerank</a:t>
                      </a:r>
                      <a:r>
                        <a:rPr lang="en" sz="1200"/>
                        <a:t>, </a:t>
                      </a:r>
                      <a:r>
                        <a:rPr lang="en" sz="1200">
                          <a:solidFill>
                            <a:srgbClr val="188038"/>
                          </a:solidFill>
                        </a:rPr>
                        <a:t>map-reduce</a:t>
                      </a:r>
                      <a:r>
                        <a:rPr lang="en" sz="1200"/>
                        <a:t> easily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b="1" lang="en" sz="1200"/>
                        <a:t>Memory monitoring</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PyTorch + pynvml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Measure GPU memory; choose config that fits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b="1" lang="en" sz="1200"/>
                        <a:t>Scheduling</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Integrated into vLLM</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Batch requests + select best configuration per query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718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datasets and metrics are used to evaluate METIS?</a:t>
            </a:r>
            <a:endParaRPr/>
          </a:p>
        </p:txBody>
      </p:sp>
      <p:sp>
        <p:nvSpPr>
          <p:cNvPr id="193" name="Google Shape;193;p33"/>
          <p:cNvSpPr txBox="1"/>
          <p:nvPr>
            <p:ph idx="1" type="body"/>
          </p:nvPr>
        </p:nvSpPr>
        <p:spPr>
          <a:xfrm>
            <a:off x="0" y="1135975"/>
            <a:ext cx="4316400" cy="40074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Clr>
                <a:schemeClr val="dk1"/>
              </a:buClr>
              <a:buSzPts val="1100"/>
              <a:buFont typeface="Arial"/>
              <a:buNone/>
            </a:pPr>
            <a:r>
              <a:rPr b="1" lang="en" sz="1300">
                <a:solidFill>
                  <a:schemeClr val="dk1"/>
                </a:solidFill>
              </a:rPr>
              <a:t>Models &amp; hardware</a:t>
            </a:r>
            <a:endParaRPr b="1" sz="1300">
              <a:solidFill>
                <a:schemeClr val="dk1"/>
              </a:solidFill>
            </a:endParaRPr>
          </a:p>
          <a:p>
            <a:pPr indent="-311150" lvl="0" marL="457200" rtl="0" algn="l">
              <a:spcBef>
                <a:spcPts val="1200"/>
              </a:spcBef>
              <a:spcAft>
                <a:spcPts val="0"/>
              </a:spcAft>
              <a:buClr>
                <a:schemeClr val="dk1"/>
              </a:buClr>
              <a:buSzPts val="1300"/>
              <a:buChar char="●"/>
            </a:pPr>
            <a:r>
              <a:rPr lang="en" sz="1300">
                <a:solidFill>
                  <a:schemeClr val="dk1"/>
                </a:solidFill>
              </a:rPr>
              <a:t>Inference models: </a:t>
            </a:r>
            <a:r>
              <a:rPr b="1" lang="en" sz="1300">
                <a:solidFill>
                  <a:schemeClr val="dk1"/>
                </a:solidFill>
              </a:rPr>
              <a:t>Mistral-7B-v3</a:t>
            </a:r>
            <a:r>
              <a:rPr lang="en" sz="1300">
                <a:solidFill>
                  <a:schemeClr val="dk1"/>
                </a:solidFill>
              </a:rPr>
              <a:t> (long context 32K) and </a:t>
            </a:r>
            <a:r>
              <a:rPr b="1" lang="en" sz="1300">
                <a:solidFill>
                  <a:schemeClr val="dk1"/>
                </a:solidFill>
              </a:rPr>
              <a:t>Llama-3.1-70B</a:t>
            </a:r>
            <a:r>
              <a:rPr lang="en" sz="1300">
                <a:solidFill>
                  <a:schemeClr val="dk1"/>
                </a:solidFill>
              </a:rPr>
              <a:t> (long context 128K), both </a:t>
            </a:r>
            <a:r>
              <a:rPr b="1" lang="en" sz="1300">
                <a:solidFill>
                  <a:schemeClr val="dk1"/>
                </a:solidFill>
              </a:rPr>
              <a:t>AWQ-quantized</a:t>
            </a:r>
            <a:r>
              <a:rPr lang="en" sz="1300">
                <a:solidFill>
                  <a:schemeClr val="dk1"/>
                </a:solidFill>
              </a:rPr>
              <a:t>.</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Box: dual-GPU </a:t>
            </a:r>
            <a:r>
              <a:rPr b="1" lang="en" sz="1300">
                <a:solidFill>
                  <a:schemeClr val="dk1"/>
                </a:solidFill>
              </a:rPr>
              <a:t>NVIDIA A40</a:t>
            </a:r>
            <a:r>
              <a:rPr lang="en" sz="1300">
                <a:solidFill>
                  <a:schemeClr val="dk1"/>
                </a:solidFill>
              </a:rPr>
              <a:t> server; 384 GB RAM; dual Xeon Gold 6130; 1 GPU serves Mistral-7B-v3; 2 GPUs serve Llama-70B.</a:t>
            </a:r>
            <a:endParaRPr sz="1300">
              <a:solidFill>
                <a:schemeClr val="dk1"/>
              </a:solidFill>
            </a:endParaRPr>
          </a:p>
          <a:p>
            <a:pPr indent="0" lvl="0" marL="0" rtl="0" algn="l">
              <a:spcBef>
                <a:spcPts val="1800"/>
              </a:spcBef>
              <a:spcAft>
                <a:spcPts val="0"/>
              </a:spcAft>
              <a:buClr>
                <a:schemeClr val="dk1"/>
              </a:buClr>
              <a:buSzPts val="1100"/>
              <a:buFont typeface="Arial"/>
              <a:buNone/>
            </a:pPr>
            <a:r>
              <a:rPr b="1" lang="en" sz="1300">
                <a:solidFill>
                  <a:schemeClr val="dk1"/>
                </a:solidFill>
              </a:rPr>
              <a:t>Metrics</a:t>
            </a:r>
            <a:endParaRPr b="1" sz="1300">
              <a:solidFill>
                <a:schemeClr val="dk1"/>
              </a:solidFill>
            </a:endParaRPr>
          </a:p>
          <a:p>
            <a:pPr indent="-311150" lvl="0" marL="457200" rtl="0" algn="l">
              <a:spcBef>
                <a:spcPts val="1200"/>
              </a:spcBef>
              <a:spcAft>
                <a:spcPts val="0"/>
              </a:spcAft>
              <a:buClr>
                <a:schemeClr val="dk1"/>
              </a:buClr>
              <a:buSzPts val="1300"/>
              <a:buChar char="●"/>
            </a:pPr>
            <a:r>
              <a:rPr b="1" lang="en" sz="1300">
                <a:solidFill>
                  <a:schemeClr val="dk1"/>
                </a:solidFill>
              </a:rPr>
              <a:t>Quality:</a:t>
            </a:r>
            <a:r>
              <a:rPr lang="en" sz="1300">
                <a:solidFill>
                  <a:schemeClr val="dk1"/>
                </a:solidFill>
              </a:rPr>
              <a:t> F1 on the generated answer (standard for RAG).</a:t>
            </a:r>
            <a:endParaRPr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System:</a:t>
            </a:r>
            <a:r>
              <a:rPr lang="en" sz="1300">
                <a:solidFill>
                  <a:schemeClr val="dk1"/>
                </a:solidFill>
              </a:rPr>
              <a:t> </a:t>
            </a:r>
            <a:r>
              <a:rPr b="1" lang="en" sz="1300">
                <a:solidFill>
                  <a:schemeClr val="dk1"/>
                </a:solidFill>
              </a:rPr>
              <a:t>Delay</a:t>
            </a:r>
            <a:r>
              <a:rPr lang="en" sz="1300">
                <a:solidFill>
                  <a:schemeClr val="dk1"/>
                </a:solidFill>
              </a:rPr>
              <a:t> (response latency) and </a:t>
            </a:r>
            <a:r>
              <a:rPr b="1" lang="en" sz="1300">
                <a:solidFill>
                  <a:schemeClr val="dk1"/>
                </a:solidFill>
              </a:rPr>
              <a:t>Dollar cost</a:t>
            </a:r>
            <a:r>
              <a:rPr lang="en" sz="1300">
                <a:solidFill>
                  <a:schemeClr val="dk1"/>
                </a:solidFill>
              </a:rPr>
              <a:t> (to compare against “just use a bigger model” strategies).</a:t>
            </a:r>
            <a:endParaRPr sz="1300">
              <a:solidFill>
                <a:schemeClr val="dk1"/>
              </a:solidFill>
            </a:endParaRPr>
          </a:p>
          <a:p>
            <a:pPr indent="0" lvl="0" marL="0" rtl="0" algn="l">
              <a:spcBef>
                <a:spcPts val="1200"/>
              </a:spcBef>
              <a:spcAft>
                <a:spcPts val="0"/>
              </a:spcAft>
              <a:buNone/>
            </a:pPr>
            <a:r>
              <a:t/>
            </a:r>
            <a:endParaRPr sz="1300">
              <a:solidFill>
                <a:schemeClr val="dk1"/>
              </a:solidFill>
            </a:endParaRPr>
          </a:p>
          <a:p>
            <a:pPr indent="0" lvl="0" marL="0" rtl="0" algn="l">
              <a:spcBef>
                <a:spcPts val="1200"/>
              </a:spcBef>
              <a:spcAft>
                <a:spcPts val="1200"/>
              </a:spcAft>
              <a:buNone/>
            </a:pPr>
            <a:r>
              <a:t/>
            </a:r>
            <a:endParaRPr sz="1300"/>
          </a:p>
        </p:txBody>
      </p:sp>
      <p:sp>
        <p:nvSpPr>
          <p:cNvPr id="194" name="Google Shape;194;p33"/>
          <p:cNvSpPr txBox="1"/>
          <p:nvPr/>
        </p:nvSpPr>
        <p:spPr>
          <a:xfrm>
            <a:off x="4651925" y="1135975"/>
            <a:ext cx="4232400" cy="36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 sz="1300">
                <a:solidFill>
                  <a:schemeClr val="dk1"/>
                </a:solidFill>
              </a:rPr>
              <a:t>Datasets (give them different query styles)</a:t>
            </a:r>
            <a:endParaRPr b="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b="1" lang="en" sz="1300">
                <a:solidFill>
                  <a:schemeClr val="dk1"/>
                </a:solidFill>
              </a:rPr>
              <a:t>SQuAD</a:t>
            </a:r>
            <a:r>
              <a:rPr lang="en" sz="1300">
                <a:solidFill>
                  <a:schemeClr val="dk1"/>
                </a:solidFill>
              </a:rPr>
              <a:t>: single-hop reading comprehension.</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rPr>
              <a:t>MuSiQue</a:t>
            </a:r>
            <a:r>
              <a:rPr lang="en" sz="1300">
                <a:solidFill>
                  <a:schemeClr val="dk1"/>
                </a:solidFill>
              </a:rPr>
              <a:t>: multi-hop reasoning QA.</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rPr>
              <a:t>KG RAG FinSec</a:t>
            </a:r>
            <a:r>
              <a:rPr lang="en" sz="1300">
                <a:solidFill>
                  <a:schemeClr val="dk1"/>
                </a:solidFill>
              </a:rPr>
              <a:t>: financial doc-level QA (needs several chunks).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rPr>
              <a:t>QMSUM</a:t>
            </a:r>
            <a:r>
              <a:rPr lang="en" sz="1300">
                <a:solidFill>
                  <a:schemeClr val="dk1"/>
                </a:solidFill>
              </a:rPr>
              <a:t>: query-focused meeting summarization.</a:t>
            </a:r>
            <a:endParaRPr b="1" sz="1300">
              <a:solidFill>
                <a:schemeClr val="dk1"/>
              </a:solidFill>
            </a:endParaRPr>
          </a:p>
          <a:p>
            <a:pPr indent="0" lvl="0" marL="0" rtl="0" algn="l">
              <a:lnSpc>
                <a:spcPct val="115000"/>
              </a:lnSpc>
              <a:spcBef>
                <a:spcPts val="1800"/>
              </a:spcBef>
              <a:spcAft>
                <a:spcPts val="0"/>
              </a:spcAft>
              <a:buNone/>
            </a:pPr>
            <a:r>
              <a:rPr b="1" lang="en" sz="1300">
                <a:solidFill>
                  <a:schemeClr val="dk1"/>
                </a:solidFill>
              </a:rPr>
              <a:t>Baselines</a:t>
            </a:r>
            <a:endParaRPr b="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b="1" lang="en" sz="1300">
                <a:solidFill>
                  <a:schemeClr val="dk1"/>
                </a:solidFill>
              </a:rPr>
              <a:t>vLLM (fixed configs)</a:t>
            </a:r>
            <a:r>
              <a:rPr lang="en" sz="1300">
                <a:solidFill>
                  <a:schemeClr val="dk1"/>
                </a:solidFill>
              </a:rPr>
              <a:t>: strong server with a static RAG setup.</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rPr>
              <a:t>Parrot*</a:t>
            </a:r>
            <a:r>
              <a:rPr lang="en" sz="1300">
                <a:solidFill>
                  <a:schemeClr val="dk1"/>
                </a:solidFill>
              </a:rPr>
              <a:t>: advanced batching/scheduling but </a:t>
            </a:r>
            <a:r>
              <a:rPr b="1" lang="en" sz="1300">
                <a:solidFill>
                  <a:schemeClr val="dk1"/>
                </a:solidFill>
              </a:rPr>
              <a:t>no per-query config</a:t>
            </a:r>
            <a:r>
              <a:rPr lang="en" sz="1300">
                <a:solidFill>
                  <a:schemeClr val="dk1"/>
                </a:solidFill>
              </a:rPr>
              <a:t> adaptation.</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rPr>
              <a:t>AdaptiveRAG*</a:t>
            </a:r>
            <a:r>
              <a:rPr lang="en" sz="1300">
                <a:solidFill>
                  <a:schemeClr val="dk1"/>
                </a:solidFill>
              </a:rPr>
              <a:t>: uses query complexity to pick RAG configs, </a:t>
            </a:r>
            <a:r>
              <a:rPr b="1" lang="en" sz="1300">
                <a:solidFill>
                  <a:schemeClr val="dk1"/>
                </a:solidFill>
              </a:rPr>
              <a:t>ignores resource cost</a:t>
            </a:r>
            <a:r>
              <a:rPr lang="en" sz="1300">
                <a:solidFill>
                  <a:schemeClr val="dk1"/>
                </a:solidFill>
              </a:rPr>
              <a:t>. </a:t>
            </a:r>
            <a:endParaRPr sz="13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How does METIS perform compared to existing systems?</a:t>
            </a:r>
            <a:endParaRPr/>
          </a:p>
        </p:txBody>
      </p:sp>
      <p:sp>
        <p:nvSpPr>
          <p:cNvPr id="200" name="Google Shape;200;p34"/>
          <p:cNvSpPr txBox="1"/>
          <p:nvPr>
            <p:ph idx="1" type="body"/>
          </p:nvPr>
        </p:nvSpPr>
        <p:spPr>
          <a:xfrm>
            <a:off x="179825" y="4112400"/>
            <a:ext cx="8520600" cy="88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300">
                <a:solidFill>
                  <a:schemeClr val="dk1"/>
                </a:solidFill>
              </a:rPr>
              <a:t>METIS Achieved: - Lower delay at same quality:</a:t>
            </a:r>
            <a:r>
              <a:rPr lang="en" sz="1300">
                <a:solidFill>
                  <a:schemeClr val="dk1"/>
                </a:solidFill>
              </a:rPr>
              <a:t> </a:t>
            </a:r>
            <a:r>
              <a:rPr b="1" lang="en" sz="1300">
                <a:solidFill>
                  <a:schemeClr val="dk1"/>
                </a:solidFill>
              </a:rPr>
              <a:t>1.64–2.54× faster</a:t>
            </a:r>
            <a:r>
              <a:rPr lang="en" sz="1300">
                <a:solidFill>
                  <a:schemeClr val="dk1"/>
                </a:solidFill>
              </a:rPr>
              <a:t> than AdaptiveRAG*; vs fixed configs (Parrot*/vLLM) of similar delay, METIS gets </a:t>
            </a:r>
            <a:r>
              <a:rPr b="1" lang="en" sz="1300">
                <a:solidFill>
                  <a:schemeClr val="dk1"/>
                </a:solidFill>
              </a:rPr>
              <a:t>+12–18% F1</a:t>
            </a:r>
            <a:r>
              <a:rPr lang="en" sz="1300">
                <a:solidFill>
                  <a:schemeClr val="dk1"/>
                </a:solidFill>
              </a:rPr>
              <a:t>.</a:t>
            </a:r>
            <a:endParaRPr sz="1300"/>
          </a:p>
        </p:txBody>
      </p:sp>
      <p:pic>
        <p:nvPicPr>
          <p:cNvPr id="201" name="Google Shape;201;p34" title="Screenshot 2025-11-08 at 23.35.59.png"/>
          <p:cNvPicPr preferRelativeResize="0"/>
          <p:nvPr/>
        </p:nvPicPr>
        <p:blipFill>
          <a:blip r:embed="rId3">
            <a:alphaModFix/>
          </a:blip>
          <a:stretch>
            <a:fillRect/>
          </a:stretch>
        </p:blipFill>
        <p:spPr>
          <a:xfrm>
            <a:off x="0" y="1101017"/>
            <a:ext cx="9144003" cy="26967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How does METIS perform compared to existing systems?</a:t>
            </a:r>
            <a:endParaRPr/>
          </a:p>
        </p:txBody>
      </p:sp>
      <p:sp>
        <p:nvSpPr>
          <p:cNvPr id="207" name="Google Shape;207;p35"/>
          <p:cNvSpPr txBox="1"/>
          <p:nvPr>
            <p:ph idx="1" type="body"/>
          </p:nvPr>
        </p:nvSpPr>
        <p:spPr>
          <a:xfrm>
            <a:off x="179825" y="4112400"/>
            <a:ext cx="8520600" cy="88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300">
                <a:solidFill>
                  <a:schemeClr val="dk1"/>
                </a:solidFill>
              </a:rPr>
              <a:t>METIS Achieved: - </a:t>
            </a:r>
            <a:r>
              <a:rPr b="1" lang="en" sz="1300">
                <a:solidFill>
                  <a:schemeClr val="dk1"/>
                </a:solidFill>
              </a:rPr>
              <a:t>Higher throughput:</a:t>
            </a:r>
            <a:r>
              <a:rPr lang="en" sz="1300">
                <a:solidFill>
                  <a:schemeClr val="dk1"/>
                </a:solidFill>
              </a:rPr>
              <a:t> </a:t>
            </a:r>
            <a:r>
              <a:rPr b="1" lang="en" sz="1300">
                <a:solidFill>
                  <a:schemeClr val="dk1"/>
                </a:solidFill>
              </a:rPr>
              <a:t>1.8–4.5×</a:t>
            </a:r>
            <a:r>
              <a:rPr lang="en" sz="1300">
                <a:solidFill>
                  <a:schemeClr val="dk1"/>
                </a:solidFill>
              </a:rPr>
              <a:t> more QPS at a fixed latency budget.</a:t>
            </a:r>
            <a:endParaRPr sz="1300"/>
          </a:p>
        </p:txBody>
      </p:sp>
      <p:pic>
        <p:nvPicPr>
          <p:cNvPr id="208" name="Google Shape;208;p35" title="Screenshot 2025-11-08 at 23.36.21.png"/>
          <p:cNvPicPr preferRelativeResize="0"/>
          <p:nvPr/>
        </p:nvPicPr>
        <p:blipFill>
          <a:blip r:embed="rId3">
            <a:alphaModFix/>
          </a:blip>
          <a:stretch>
            <a:fillRect/>
          </a:stretch>
        </p:blipFill>
        <p:spPr>
          <a:xfrm>
            <a:off x="41425" y="1017737"/>
            <a:ext cx="9144003" cy="25494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445025"/>
            <a:ext cx="4103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 do METIS’s gains come from?</a:t>
            </a:r>
            <a:endParaRPr/>
          </a:p>
        </p:txBody>
      </p:sp>
      <p:sp>
        <p:nvSpPr>
          <p:cNvPr id="214" name="Google Shape;214;p36"/>
          <p:cNvSpPr txBox="1"/>
          <p:nvPr>
            <p:ph idx="1" type="body"/>
          </p:nvPr>
        </p:nvSpPr>
        <p:spPr>
          <a:xfrm>
            <a:off x="239775" y="1535250"/>
            <a:ext cx="3645000" cy="3608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b="1" lang="en" sz="1300">
                <a:solidFill>
                  <a:schemeClr val="dk1"/>
                </a:solidFill>
              </a:rPr>
              <a:t>(Figure-12) Performance</a:t>
            </a:r>
            <a:r>
              <a:rPr lang="en" sz="1300">
                <a:solidFill>
                  <a:schemeClr val="dk1"/>
                </a:solidFill>
              </a:rPr>
              <a:t> with each component(ablation):</a:t>
            </a:r>
            <a:endParaRPr sz="1300">
              <a:solidFill>
                <a:schemeClr val="dk1"/>
              </a:solidFill>
            </a:endParaRPr>
          </a:p>
          <a:p>
            <a:pPr indent="-311150" lvl="0" marL="457200" rtl="0" algn="l">
              <a:spcBef>
                <a:spcPts val="1200"/>
              </a:spcBef>
              <a:spcAft>
                <a:spcPts val="0"/>
              </a:spcAft>
              <a:buClr>
                <a:schemeClr val="dk1"/>
              </a:buClr>
              <a:buSzPts val="1300"/>
              <a:buAutoNum type="arabicPeriod"/>
            </a:pPr>
            <a:r>
              <a:rPr b="1" lang="en" sz="1300">
                <a:solidFill>
                  <a:schemeClr val="dk1"/>
                </a:solidFill>
              </a:rPr>
              <a:t>Use profiler + pick median inside the pruned ranges</a:t>
            </a:r>
            <a:r>
              <a:rPr lang="en" sz="1300">
                <a:solidFill>
                  <a:schemeClr val="dk1"/>
                </a:solidFill>
              </a:rPr>
              <a:t> → </a:t>
            </a:r>
            <a:r>
              <a:rPr b="1" lang="en" sz="1300">
                <a:solidFill>
                  <a:schemeClr val="dk1"/>
                </a:solidFill>
              </a:rPr>
              <a:t>1.4–1.68×</a:t>
            </a:r>
            <a:r>
              <a:rPr lang="en" sz="1300">
                <a:solidFill>
                  <a:schemeClr val="dk1"/>
                </a:solidFill>
              </a:rPr>
              <a:t> faster.</a:t>
            </a:r>
            <a:endParaRPr sz="1300">
              <a:solidFill>
                <a:schemeClr val="dk1"/>
              </a:solidFill>
            </a:endParaRPr>
          </a:p>
          <a:p>
            <a:pPr indent="-311150" lvl="0" marL="457200" rtl="0" algn="l">
              <a:spcBef>
                <a:spcPts val="0"/>
              </a:spcBef>
              <a:spcAft>
                <a:spcPts val="0"/>
              </a:spcAft>
              <a:buClr>
                <a:schemeClr val="dk1"/>
              </a:buClr>
              <a:buSzPts val="1300"/>
              <a:buAutoNum type="arabicPeriod"/>
            </a:pPr>
            <a:r>
              <a:rPr i="1" lang="en" sz="1300">
                <a:solidFill>
                  <a:schemeClr val="dk1"/>
                </a:solidFill>
              </a:rPr>
              <a:t>Add batching (Parrot-style)</a:t>
            </a:r>
            <a:r>
              <a:rPr lang="en" sz="1300">
                <a:solidFill>
                  <a:schemeClr val="dk1"/>
                </a:solidFill>
              </a:rPr>
              <a:t>* → </a:t>
            </a:r>
            <a:r>
              <a:rPr b="1" lang="en" sz="1300">
                <a:solidFill>
                  <a:schemeClr val="dk1"/>
                </a:solidFill>
              </a:rPr>
              <a:t>1.1–1.2×</a:t>
            </a:r>
            <a:r>
              <a:rPr lang="en" sz="1300">
                <a:solidFill>
                  <a:schemeClr val="dk1"/>
                </a:solidFill>
              </a:rPr>
              <a:t> extra.</a:t>
            </a:r>
            <a:endParaRPr sz="1300">
              <a:solidFill>
                <a:schemeClr val="dk1"/>
              </a:solidFill>
            </a:endParaRPr>
          </a:p>
          <a:p>
            <a:pPr indent="-311150" lvl="0" marL="457200" rtl="0" algn="l">
              <a:spcBef>
                <a:spcPts val="0"/>
              </a:spcBef>
              <a:spcAft>
                <a:spcPts val="0"/>
              </a:spcAft>
              <a:buClr>
                <a:schemeClr val="dk1"/>
              </a:buClr>
              <a:buSzPts val="1300"/>
              <a:buAutoNum type="arabicPeriod"/>
            </a:pPr>
            <a:r>
              <a:rPr b="1" lang="en" sz="1300">
                <a:solidFill>
                  <a:schemeClr val="dk1"/>
                </a:solidFill>
              </a:rPr>
              <a:t>Add resource-aware config selection (best-fit into current GPU)</a:t>
            </a:r>
            <a:r>
              <a:rPr lang="en" sz="1300">
                <a:solidFill>
                  <a:schemeClr val="dk1"/>
                </a:solidFill>
              </a:rPr>
              <a:t> → another </a:t>
            </a:r>
            <a:r>
              <a:rPr b="1" lang="en" sz="1300">
                <a:solidFill>
                  <a:schemeClr val="dk1"/>
                </a:solidFill>
              </a:rPr>
              <a:t>1.45–1.75×</a:t>
            </a:r>
            <a:r>
              <a:rPr lang="en" sz="1300">
                <a:solidFill>
                  <a:schemeClr val="dk1"/>
                </a:solidFill>
              </a:rPr>
              <a:t>.</a:t>
            </a:r>
            <a:endParaRPr sz="1300">
              <a:solidFill>
                <a:schemeClr val="dk1"/>
              </a:solidFill>
            </a:endParaRPr>
          </a:p>
          <a:p>
            <a:pPr indent="0" lvl="0" marL="0" rtl="0" algn="l">
              <a:lnSpc>
                <a:spcPct val="100000"/>
              </a:lnSpc>
              <a:spcBef>
                <a:spcPts val="1200"/>
              </a:spcBef>
              <a:spcAft>
                <a:spcPts val="0"/>
              </a:spcAft>
              <a:buNone/>
            </a:pPr>
            <a:r>
              <a:rPr b="1" lang="en" sz="1300">
                <a:solidFill>
                  <a:schemeClr val="dk1"/>
                </a:solidFill>
              </a:rPr>
              <a:t>Figure(13) </a:t>
            </a:r>
            <a:r>
              <a:rPr b="1" lang="en" sz="1300">
                <a:solidFill>
                  <a:schemeClr val="dk1"/>
                </a:solidFill>
              </a:rPr>
              <a:t>Cost angle:</a:t>
            </a:r>
            <a:r>
              <a:rPr lang="en" sz="1300">
                <a:solidFill>
                  <a:schemeClr val="dk1"/>
                </a:solidFill>
              </a:rPr>
              <a:t> Simply switching to a much larger inference model with fixed configs is </a:t>
            </a:r>
            <a:r>
              <a:rPr b="1" lang="en" sz="1300">
                <a:solidFill>
                  <a:schemeClr val="dk1"/>
                </a:solidFill>
              </a:rPr>
              <a:t>2.38–6.8× more expensive</a:t>
            </a:r>
            <a:r>
              <a:rPr lang="en" sz="1300">
                <a:solidFill>
                  <a:schemeClr val="dk1"/>
                </a:solidFill>
              </a:rPr>
              <a:t> and still </a:t>
            </a:r>
            <a:r>
              <a:rPr b="1" lang="en" sz="1300">
                <a:solidFill>
                  <a:schemeClr val="dk1"/>
                </a:solidFill>
              </a:rPr>
              <a:t>worse F1</a:t>
            </a:r>
            <a:r>
              <a:rPr lang="en" sz="1300">
                <a:solidFill>
                  <a:schemeClr val="dk1"/>
                </a:solidFill>
              </a:rPr>
              <a:t> than METIS. Even </a:t>
            </a:r>
            <a:r>
              <a:rPr b="1" lang="en" sz="1300">
                <a:solidFill>
                  <a:schemeClr val="dk1"/>
                </a:solidFill>
              </a:rPr>
              <a:t>GPT-4o</a:t>
            </a:r>
            <a:r>
              <a:rPr lang="en" sz="1300">
                <a:solidFill>
                  <a:schemeClr val="dk1"/>
                </a:solidFill>
              </a:rPr>
              <a:t> with fixed configs underperforms on F1 and costs </a:t>
            </a:r>
            <a:r>
              <a:rPr b="1" lang="en" sz="1300">
                <a:solidFill>
                  <a:schemeClr val="dk1"/>
                </a:solidFill>
              </a:rPr>
              <a:t>6.8×</a:t>
            </a:r>
            <a:r>
              <a:rPr lang="en" sz="1300">
                <a:solidFill>
                  <a:schemeClr val="dk1"/>
                </a:solidFill>
              </a:rPr>
              <a:t> more in their comparisons. </a:t>
            </a:r>
            <a:endParaRPr sz="1300"/>
          </a:p>
        </p:txBody>
      </p:sp>
      <p:pic>
        <p:nvPicPr>
          <p:cNvPr id="215" name="Google Shape;215;p36" title="Screenshot 2025-11-08 at 23.36.40.png"/>
          <p:cNvPicPr preferRelativeResize="0"/>
          <p:nvPr/>
        </p:nvPicPr>
        <p:blipFill>
          <a:blip r:embed="rId3">
            <a:alphaModFix/>
          </a:blip>
          <a:stretch>
            <a:fillRect/>
          </a:stretch>
        </p:blipFill>
        <p:spPr>
          <a:xfrm>
            <a:off x="4414640" y="0"/>
            <a:ext cx="4729370" cy="5143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Cost of Running METIS ?</a:t>
            </a:r>
            <a:endParaRPr/>
          </a:p>
        </p:txBody>
      </p:sp>
      <p:sp>
        <p:nvSpPr>
          <p:cNvPr id="221" name="Google Shape;221;p37"/>
          <p:cNvSpPr txBox="1"/>
          <p:nvPr>
            <p:ph idx="1" type="body"/>
          </p:nvPr>
        </p:nvSpPr>
        <p:spPr>
          <a:xfrm>
            <a:off x="84050" y="1284375"/>
            <a:ext cx="3643200" cy="147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METIS uses a </a:t>
            </a:r>
            <a:r>
              <a:rPr b="1" lang="en" sz="1300">
                <a:solidFill>
                  <a:schemeClr val="dk1"/>
                </a:solidFill>
              </a:rPr>
              <a:t>larger LLM</a:t>
            </a:r>
            <a:r>
              <a:rPr lang="en" sz="1300">
                <a:solidFill>
                  <a:schemeClr val="dk1"/>
                </a:solidFill>
              </a:rPr>
              <a:t> for profiling than for generation (e.g., 7B parameter model), but that’s still cheap because the </a:t>
            </a:r>
            <a:r>
              <a:rPr b="1" lang="en" sz="1300">
                <a:solidFill>
                  <a:schemeClr val="dk1"/>
                </a:solidFill>
              </a:rPr>
              <a:t>input to the profiler is tiny</a:t>
            </a:r>
            <a:r>
              <a:rPr lang="en" sz="1300">
                <a:solidFill>
                  <a:schemeClr val="dk1"/>
                </a:solidFill>
              </a:rPr>
              <a:t> (just the short query + metadata).</a:t>
            </a:r>
            <a:endParaRPr sz="1300">
              <a:solidFill>
                <a:schemeClr val="dk1"/>
              </a:solidFill>
            </a:endParaRPr>
          </a:p>
          <a:p>
            <a:pPr indent="0" lvl="0" marL="0" rtl="0" algn="l">
              <a:spcBef>
                <a:spcPts val="1200"/>
              </a:spcBef>
              <a:spcAft>
                <a:spcPts val="1200"/>
              </a:spcAft>
              <a:buNone/>
            </a:pPr>
            <a:r>
              <a:t/>
            </a:r>
            <a:endParaRPr sz="1300">
              <a:solidFill>
                <a:schemeClr val="dk1"/>
              </a:solidFill>
            </a:endParaRPr>
          </a:p>
        </p:txBody>
      </p:sp>
      <p:pic>
        <p:nvPicPr>
          <p:cNvPr id="222" name="Google Shape;222;p37" title="Screenshot 2025-11-08 at 23.34.37.png"/>
          <p:cNvPicPr preferRelativeResize="0"/>
          <p:nvPr/>
        </p:nvPicPr>
        <p:blipFill>
          <a:blip r:embed="rId3">
            <a:alphaModFix/>
          </a:blip>
          <a:stretch>
            <a:fillRect/>
          </a:stretch>
        </p:blipFill>
        <p:spPr>
          <a:xfrm>
            <a:off x="3727250" y="1152475"/>
            <a:ext cx="5464725" cy="2397900"/>
          </a:xfrm>
          <a:prstGeom prst="rect">
            <a:avLst/>
          </a:prstGeom>
          <a:noFill/>
          <a:ln>
            <a:noFill/>
          </a:ln>
        </p:spPr>
      </p:pic>
      <p:sp>
        <p:nvSpPr>
          <p:cNvPr id="223" name="Google Shape;223;p37"/>
          <p:cNvSpPr txBox="1"/>
          <p:nvPr/>
        </p:nvSpPr>
        <p:spPr>
          <a:xfrm>
            <a:off x="0" y="3409375"/>
            <a:ext cx="9144000" cy="222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300">
                <a:solidFill>
                  <a:schemeClr val="dk1"/>
                </a:solidFill>
              </a:rPr>
              <a:t>Why it’s cheap:</a:t>
            </a:r>
            <a:endParaRPr b="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 sz="1300">
                <a:solidFill>
                  <a:schemeClr val="dk1"/>
                </a:solidFill>
              </a:rPr>
              <a:t>Query length ≈ 100× shorter than the retrieved context the main LLM must read.</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Profiler runs only once per query, not on the full document.</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Even with a bigger model, total profiling cost ≪ RAG inference cost.</a:t>
            </a:r>
            <a:endParaRPr sz="1300">
              <a:solidFill>
                <a:schemeClr val="dk1"/>
              </a:solidFill>
            </a:endParaRPr>
          </a:p>
          <a:p>
            <a:pPr indent="0" lvl="0" marL="0" rtl="0" algn="l">
              <a:lnSpc>
                <a:spcPct val="115000"/>
              </a:lnSpc>
              <a:spcBef>
                <a:spcPts val="1200"/>
              </a:spcBef>
              <a:spcAft>
                <a:spcPts val="0"/>
              </a:spcAft>
              <a:buNone/>
            </a:pPr>
            <a:r>
              <a:rPr lang="en" sz="1300">
                <a:solidFill>
                  <a:schemeClr val="dk1"/>
                </a:solidFill>
              </a:rPr>
              <a:t>So METIS achieves its goal of </a:t>
            </a:r>
            <a:r>
              <a:rPr i="1" lang="en" sz="1300">
                <a:solidFill>
                  <a:schemeClr val="dk1"/>
                </a:solidFill>
              </a:rPr>
              <a:t>using an expensive LLM in a cheap way</a:t>
            </a:r>
            <a:r>
              <a:rPr lang="en" sz="1300">
                <a:solidFill>
                  <a:schemeClr val="dk1"/>
                </a:solidFill>
              </a:rPr>
              <a:t> — it only reads the short query, not the whole knowledge base.</a:t>
            </a:r>
            <a:endParaRPr sz="1300">
              <a:solidFill>
                <a:schemeClr val="dk1"/>
              </a:solidFill>
            </a:endParaRPr>
          </a:p>
          <a:p>
            <a:pPr indent="0" lvl="0" marL="0" rtl="0" algn="l">
              <a:lnSpc>
                <a:spcPct val="115000"/>
              </a:lnSpc>
              <a:spcBef>
                <a:spcPts val="1200"/>
              </a:spcBef>
              <a:spcAft>
                <a:spcPts val="1200"/>
              </a:spcAft>
              <a:buNone/>
            </a:pPr>
            <a:r>
              <a:t/>
            </a:r>
            <a:endParaRPr sz="13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8"/>
          <p:cNvSpPr txBox="1"/>
          <p:nvPr>
            <p:ph type="title"/>
          </p:nvPr>
        </p:nvSpPr>
        <p:spPr>
          <a:xfrm>
            <a:off x="311700" y="445025"/>
            <a:ext cx="3761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sensitive is METIS to model or retriever changes?</a:t>
            </a:r>
            <a:endParaRPr/>
          </a:p>
        </p:txBody>
      </p:sp>
      <p:sp>
        <p:nvSpPr>
          <p:cNvPr id="229" name="Google Shape;229;p38"/>
          <p:cNvSpPr txBox="1"/>
          <p:nvPr>
            <p:ph idx="1" type="body"/>
          </p:nvPr>
        </p:nvSpPr>
        <p:spPr>
          <a:xfrm>
            <a:off x="311700" y="1918325"/>
            <a:ext cx="3501000" cy="2877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b="1" lang="en" sz="1300">
                <a:solidFill>
                  <a:schemeClr val="dk1"/>
                </a:solidFill>
              </a:rPr>
              <a:t>(Figure 14) Profiler feedback:</a:t>
            </a:r>
            <a:r>
              <a:rPr lang="en" sz="1300">
                <a:solidFill>
                  <a:schemeClr val="dk1"/>
                </a:solidFill>
              </a:rPr>
              <a:t> Occasionally seeding the profiler with the </a:t>
            </a:r>
            <a:r>
              <a:rPr b="1" lang="en" sz="1300">
                <a:solidFill>
                  <a:schemeClr val="dk1"/>
                </a:solidFill>
              </a:rPr>
              <a:t>best-answer output</a:t>
            </a:r>
            <a:r>
              <a:rPr lang="en" sz="1300">
                <a:solidFill>
                  <a:schemeClr val="dk1"/>
                </a:solidFill>
              </a:rPr>
              <a:t> (from a “golden” expensive config) improves F1 by </a:t>
            </a:r>
            <a:r>
              <a:rPr b="1" lang="en" sz="1300">
                <a:solidFill>
                  <a:schemeClr val="dk1"/>
                </a:solidFill>
              </a:rPr>
              <a:t>4–6%</a:t>
            </a:r>
            <a:r>
              <a:rPr lang="en" sz="1300">
                <a:solidFill>
                  <a:schemeClr val="dk1"/>
                </a:solidFill>
              </a:rPr>
              <a:t>. The scheduler still enforces memory constraints, so this doesn’t spiral into always-expensive choices.</a:t>
            </a:r>
            <a:endParaRPr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(Figure 15) Bigger inference LLM (Llama-3.1-70B):</a:t>
            </a:r>
            <a:r>
              <a:rPr lang="en" sz="1300">
                <a:solidFill>
                  <a:schemeClr val="dk1"/>
                </a:solidFill>
              </a:rPr>
              <a:t> METIS still </a:t>
            </a:r>
            <a:r>
              <a:rPr b="1" lang="en" sz="1300">
                <a:solidFill>
                  <a:schemeClr val="dk1"/>
                </a:solidFill>
              </a:rPr>
              <a:t>2.1–2.4×</a:t>
            </a:r>
            <a:r>
              <a:rPr lang="en" sz="1300">
                <a:solidFill>
                  <a:schemeClr val="dk1"/>
                </a:solidFill>
              </a:rPr>
              <a:t> faster than AdaptiveRAG* at similar F1; Parrot*/vLLM fixed configs lag by </a:t>
            </a:r>
            <a:r>
              <a:rPr b="1" lang="en" sz="1300">
                <a:solidFill>
                  <a:schemeClr val="dk1"/>
                </a:solidFill>
              </a:rPr>
              <a:t>7–10% F1</a:t>
            </a:r>
            <a:r>
              <a:rPr lang="en" sz="1300">
                <a:solidFill>
                  <a:schemeClr val="dk1"/>
                </a:solidFill>
              </a:rPr>
              <a:t>. </a:t>
            </a:r>
            <a:endParaRPr sz="1300">
              <a:solidFill>
                <a:schemeClr val="dk1"/>
              </a:solidFill>
            </a:endParaRPr>
          </a:p>
        </p:txBody>
      </p:sp>
      <p:pic>
        <p:nvPicPr>
          <p:cNvPr id="230" name="Google Shape;230;p38" title="Screenshot 2025-11-08 at 23.36.50.png"/>
          <p:cNvPicPr preferRelativeResize="0"/>
          <p:nvPr/>
        </p:nvPicPr>
        <p:blipFill>
          <a:blip r:embed="rId3">
            <a:alphaModFix/>
          </a:blip>
          <a:stretch>
            <a:fillRect/>
          </a:stretch>
        </p:blipFill>
        <p:spPr>
          <a:xfrm>
            <a:off x="4072947" y="0"/>
            <a:ext cx="5071058" cy="5143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Section 4 – Conclusion &amp; Discussion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the key takeaways from METIS? What are some positives of the paper ?</a:t>
            </a:r>
            <a:endParaRPr/>
          </a:p>
        </p:txBody>
      </p:sp>
      <p:sp>
        <p:nvSpPr>
          <p:cNvPr id="241" name="Google Shape;241;p40"/>
          <p:cNvSpPr txBox="1"/>
          <p:nvPr>
            <p:ph idx="1" type="body"/>
          </p:nvPr>
        </p:nvSpPr>
        <p:spPr>
          <a:xfrm>
            <a:off x="155850" y="2097050"/>
            <a:ext cx="4416000" cy="30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KEY STRENGTHS: - </a:t>
            </a:r>
            <a:endParaRPr b="1" sz="1300">
              <a:solidFill>
                <a:schemeClr val="dk1"/>
              </a:solidFill>
            </a:endParaRPr>
          </a:p>
          <a:p>
            <a:pPr indent="-311150" lvl="0" marL="457200" rtl="0" algn="l">
              <a:spcBef>
                <a:spcPts val="1200"/>
              </a:spcBef>
              <a:spcAft>
                <a:spcPts val="0"/>
              </a:spcAft>
              <a:buClr>
                <a:schemeClr val="dk1"/>
              </a:buClr>
              <a:buSzPts val="1300"/>
              <a:buChar char="●"/>
            </a:pPr>
            <a:r>
              <a:rPr b="1" lang="en" sz="1300">
                <a:solidFill>
                  <a:schemeClr val="dk1"/>
                </a:solidFill>
              </a:rPr>
              <a:t>First system to jointly optimize</a:t>
            </a:r>
            <a:r>
              <a:rPr lang="en" sz="1300">
                <a:solidFill>
                  <a:schemeClr val="dk1"/>
                </a:solidFill>
              </a:rPr>
              <a:t> RAG </a:t>
            </a:r>
            <a:r>
              <a:rPr b="1" lang="en" sz="1300">
                <a:solidFill>
                  <a:schemeClr val="dk1"/>
                </a:solidFill>
              </a:rPr>
              <a:t>quality and delay</a:t>
            </a:r>
            <a:r>
              <a:rPr lang="en" sz="1300">
                <a:solidFill>
                  <a:schemeClr val="dk1"/>
                </a:solidFill>
              </a:rPr>
              <a:t> per query.</a:t>
            </a:r>
            <a:endParaRPr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Adaptive configuration + resource-aware scheduling</a:t>
            </a:r>
            <a:r>
              <a:rPr lang="en" sz="1300">
                <a:solidFill>
                  <a:schemeClr val="dk1"/>
                </a:solidFill>
              </a:rPr>
              <a:t> → 1.6 – 2.5× faster, +12 – 18 % F1.</a:t>
            </a:r>
            <a:endParaRPr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Lightweight &amp; modular</a:t>
            </a:r>
            <a:r>
              <a:rPr lang="en" sz="1300">
                <a:solidFill>
                  <a:schemeClr val="dk1"/>
                </a:solidFill>
              </a:rPr>
              <a:t> — ~2 K LOC built on vLLM, FAISS, LangChain, PyTorch.</a:t>
            </a:r>
            <a:endParaRPr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Plug-and-play</a:t>
            </a:r>
            <a:r>
              <a:rPr lang="en" sz="1300">
                <a:solidFill>
                  <a:schemeClr val="dk1"/>
                </a:solidFill>
              </a:rPr>
              <a:t> with any retrieval or LLM serving engine.</a:t>
            </a:r>
            <a:endParaRPr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Self-improving profiler</a:t>
            </a:r>
            <a:r>
              <a:rPr lang="en" sz="1300">
                <a:solidFill>
                  <a:schemeClr val="dk1"/>
                </a:solidFill>
              </a:rPr>
              <a:t> — uses confidence &amp; feedback to learn over time.</a:t>
            </a:r>
            <a:endParaRPr sz="1300"/>
          </a:p>
        </p:txBody>
      </p:sp>
      <p:sp>
        <p:nvSpPr>
          <p:cNvPr id="242" name="Google Shape;242;p40"/>
          <p:cNvSpPr txBox="1"/>
          <p:nvPr/>
        </p:nvSpPr>
        <p:spPr>
          <a:xfrm>
            <a:off x="155850" y="1449050"/>
            <a:ext cx="88323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a:solidFill>
                  <a:schemeClr val="dk1"/>
                </a:solidFill>
              </a:rPr>
              <a:t>Big idea:</a:t>
            </a:r>
            <a:r>
              <a:rPr lang="en">
                <a:solidFill>
                  <a:schemeClr val="dk1"/>
                </a:solidFill>
              </a:rPr>
              <a:t> METIS acts as a </a:t>
            </a:r>
            <a:r>
              <a:rPr i="1" lang="en">
                <a:solidFill>
                  <a:schemeClr val="dk1"/>
                </a:solidFill>
              </a:rPr>
              <a:t>“RAG autopilot”</a:t>
            </a:r>
            <a:r>
              <a:rPr lang="en">
                <a:solidFill>
                  <a:schemeClr val="dk1"/>
                </a:solidFill>
              </a:rPr>
              <a:t> that understands each query, adapts on the fly, and learns continuously.</a:t>
            </a:r>
            <a:endParaRPr>
              <a:solidFill>
                <a:schemeClr val="dk1"/>
              </a:solidFill>
            </a:endParaRPr>
          </a:p>
        </p:txBody>
      </p:sp>
      <p:pic>
        <p:nvPicPr>
          <p:cNvPr id="243" name="Google Shape;243;p40" title="Screenshot 2025-11-09 at 02.02.34.png"/>
          <p:cNvPicPr preferRelativeResize="0"/>
          <p:nvPr/>
        </p:nvPicPr>
        <p:blipFill>
          <a:blip r:embed="rId3">
            <a:alphaModFix/>
          </a:blip>
          <a:stretch>
            <a:fillRect/>
          </a:stretch>
        </p:blipFill>
        <p:spPr>
          <a:xfrm>
            <a:off x="4437275" y="1956075"/>
            <a:ext cx="4636925" cy="3187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b="1" lang="en" sz="1600">
                <a:solidFill>
                  <a:schemeClr val="dk1"/>
                </a:solidFill>
              </a:rPr>
              <a:t>Designed for standard RAG pipelines</a:t>
            </a:r>
            <a:r>
              <a:rPr lang="en" sz="1600">
                <a:solidFill>
                  <a:schemeClr val="dk1"/>
                </a:solidFill>
              </a:rPr>
              <a:t> — not yet extended to multi-agent or chain-of-thought RAG.</a:t>
            </a:r>
            <a:endParaRPr sz="1600">
              <a:solidFill>
                <a:schemeClr val="dk1"/>
              </a:solidFill>
            </a:endParaRPr>
          </a:p>
          <a:p>
            <a:pPr indent="-330200" lvl="0" marL="457200" rtl="0" algn="l">
              <a:spcBef>
                <a:spcPts val="0"/>
              </a:spcBef>
              <a:spcAft>
                <a:spcPts val="0"/>
              </a:spcAft>
              <a:buClr>
                <a:schemeClr val="dk1"/>
              </a:buClr>
              <a:buSzPts val="1600"/>
              <a:buChar char="●"/>
            </a:pPr>
            <a:r>
              <a:rPr b="1" lang="en" sz="1600">
                <a:solidFill>
                  <a:schemeClr val="dk1"/>
                </a:solidFill>
              </a:rPr>
              <a:t>No KV-cache reuse</a:t>
            </a:r>
            <a:r>
              <a:rPr lang="en" sz="1600">
                <a:solidFill>
                  <a:schemeClr val="dk1"/>
                </a:solidFill>
              </a:rPr>
              <a:t> — storing blended caches across queries still an open challenge.</a:t>
            </a:r>
            <a:endParaRPr sz="1600">
              <a:solidFill>
                <a:schemeClr val="dk1"/>
              </a:solidFill>
            </a:endParaRPr>
          </a:p>
          <a:p>
            <a:pPr indent="-330200" lvl="0" marL="457200" rtl="0" algn="l">
              <a:spcBef>
                <a:spcPts val="0"/>
              </a:spcBef>
              <a:spcAft>
                <a:spcPts val="0"/>
              </a:spcAft>
              <a:buClr>
                <a:schemeClr val="dk1"/>
              </a:buClr>
              <a:buSzPts val="1600"/>
              <a:buChar char="●"/>
            </a:pPr>
            <a:r>
              <a:rPr b="1" lang="en" sz="1600">
                <a:solidFill>
                  <a:schemeClr val="dk1"/>
                </a:solidFill>
              </a:rPr>
              <a:t>Heuristic mapping only</a:t>
            </a:r>
            <a:r>
              <a:rPr lang="en" sz="1600">
                <a:solidFill>
                  <a:schemeClr val="dk1"/>
                </a:solidFill>
              </a:rPr>
              <a:t> — profiler + rule-mapping not fully learned or fine-tuned.</a:t>
            </a:r>
            <a:endParaRPr sz="1600">
              <a:solidFill>
                <a:schemeClr val="dk1"/>
              </a:solidFill>
            </a:endParaRPr>
          </a:p>
          <a:p>
            <a:pPr indent="-330200" lvl="0" marL="457200" rtl="0" algn="l">
              <a:spcBef>
                <a:spcPts val="0"/>
              </a:spcBef>
              <a:spcAft>
                <a:spcPts val="0"/>
              </a:spcAft>
              <a:buClr>
                <a:schemeClr val="dk1"/>
              </a:buClr>
              <a:buSzPts val="1600"/>
              <a:buChar char="●"/>
            </a:pPr>
            <a:r>
              <a:rPr b="1" lang="en" sz="1600">
                <a:solidFill>
                  <a:schemeClr val="dk1"/>
                </a:solidFill>
              </a:rPr>
              <a:t>Future directions:</a:t>
            </a:r>
            <a:endParaRPr b="1"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Extend to multi-stage / agentic RAG reasoning.</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Integrate KV-cache blending for faster reuse.</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Auto-generate dataset metadata using LLM summarizers.</a:t>
            </a:r>
            <a:endParaRPr sz="1600"/>
          </a:p>
        </p:txBody>
      </p:sp>
      <p:sp>
        <p:nvSpPr>
          <p:cNvPr id="249" name="Google Shape;24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the current limitations and future directions?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Section 1 – Introduction &amp; Background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255" name="Google Shape;255;p4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 and A ?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3270194" y="1103150"/>
            <a:ext cx="5873805" cy="4040351"/>
          </a:xfrm>
          <a:prstGeom prst="rect">
            <a:avLst/>
          </a:prstGeom>
          <a:noFill/>
          <a:ln>
            <a:noFill/>
          </a:ln>
        </p:spPr>
      </p:pic>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What is Retrieval Augmented Generation(RAG) ? </a:t>
            </a:r>
            <a:endParaRPr/>
          </a:p>
        </p:txBody>
      </p:sp>
      <p:sp>
        <p:nvSpPr>
          <p:cNvPr id="84" name="Google Shape;84;p16"/>
          <p:cNvSpPr txBox="1"/>
          <p:nvPr>
            <p:ph idx="1" type="body"/>
          </p:nvPr>
        </p:nvSpPr>
        <p:spPr>
          <a:xfrm>
            <a:off x="263200" y="1152475"/>
            <a:ext cx="3410700" cy="42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RAG (Retrieval-Augmented Generation) </a:t>
            </a:r>
            <a:r>
              <a:rPr lang="en" sz="1300">
                <a:solidFill>
                  <a:schemeClr val="dk1"/>
                </a:solidFill>
              </a:rPr>
              <a:t>means that instead of relying only on what the model </a:t>
            </a:r>
            <a:r>
              <a:rPr i="1" lang="en" sz="1300">
                <a:solidFill>
                  <a:schemeClr val="dk1"/>
                </a:solidFill>
              </a:rPr>
              <a:t>remembers</a:t>
            </a:r>
            <a:r>
              <a:rPr lang="en" sz="1300">
                <a:solidFill>
                  <a:schemeClr val="dk1"/>
                </a:solidFill>
              </a:rPr>
              <a:t> from training, we </a:t>
            </a:r>
            <a:r>
              <a:rPr b="1" lang="en" sz="1300">
                <a:solidFill>
                  <a:schemeClr val="dk1"/>
                </a:solidFill>
              </a:rPr>
              <a:t>retrieve</a:t>
            </a:r>
            <a:r>
              <a:rPr lang="en" sz="1300">
                <a:solidFill>
                  <a:schemeClr val="dk1"/>
                </a:solidFill>
              </a:rPr>
              <a:t> extra knowledge (called “chunks” of text) from a large database </a:t>
            </a:r>
            <a:r>
              <a:rPr b="1" lang="en" sz="1300">
                <a:solidFill>
                  <a:schemeClr val="dk1"/>
                </a:solidFill>
              </a:rPr>
              <a:t>before</a:t>
            </a:r>
            <a:r>
              <a:rPr lang="en" sz="1300">
                <a:solidFill>
                  <a:schemeClr val="dk1"/>
                </a:solidFill>
              </a:rPr>
              <a:t> generating an answer. </a:t>
            </a:r>
            <a:r>
              <a:rPr lang="en" sz="1300">
                <a:solidFill>
                  <a:schemeClr val="dk1"/>
                </a:solidFill>
              </a:rPr>
              <a:t>Example:</a:t>
            </a:r>
            <a:endParaRPr sz="1300">
              <a:solidFill>
                <a:schemeClr val="dk1"/>
              </a:solidFill>
            </a:endParaRPr>
          </a:p>
          <a:p>
            <a:pPr indent="-311150" lvl="0" marL="457200" rtl="0" algn="l">
              <a:spcBef>
                <a:spcPts val="1200"/>
              </a:spcBef>
              <a:spcAft>
                <a:spcPts val="0"/>
              </a:spcAft>
              <a:buClr>
                <a:schemeClr val="dk1"/>
              </a:buClr>
              <a:buSzPts val="1300"/>
              <a:buChar char="●"/>
            </a:pPr>
            <a:r>
              <a:rPr lang="en" sz="1300">
                <a:solidFill>
                  <a:schemeClr val="dk1"/>
                </a:solidFill>
              </a:rPr>
              <a:t>If you ask, </a:t>
            </a:r>
            <a:r>
              <a:rPr i="1" lang="en" sz="1300">
                <a:solidFill>
                  <a:schemeClr val="dk1"/>
                </a:solidFill>
              </a:rPr>
              <a:t>“When was Apple’s latest iPhone released?”</a:t>
            </a:r>
            <a:br>
              <a:rPr i="1" lang="en" sz="1300">
                <a:solidFill>
                  <a:schemeClr val="dk1"/>
                </a:solidFill>
              </a:rPr>
            </a:br>
            <a:r>
              <a:rPr lang="en" sz="1300">
                <a:solidFill>
                  <a:schemeClr val="dk1"/>
                </a:solidFill>
              </a:rPr>
              <a:t> → The LLM retrieves recent tech news snippets (retrieval).</a:t>
            </a:r>
            <a:br>
              <a:rPr lang="en" sz="1300">
                <a:solidFill>
                  <a:schemeClr val="dk1"/>
                </a:solidFill>
              </a:rPr>
            </a:br>
            <a:r>
              <a:rPr lang="en" sz="1300">
                <a:solidFill>
                  <a:schemeClr val="dk1"/>
                </a:solidFill>
              </a:rPr>
              <a:t> → Then, it reads those snippets and generates a concise answer (generation).</a:t>
            </a:r>
            <a:endParaRPr sz="1300">
              <a:solidFill>
                <a:schemeClr val="dk1"/>
              </a:solidFill>
            </a:endParaRPr>
          </a:p>
          <a:p>
            <a:pPr indent="0" lvl="0" marL="0" rtl="0" algn="l">
              <a:spcBef>
                <a:spcPts val="1200"/>
              </a:spcBef>
              <a:spcAft>
                <a:spcPts val="1200"/>
              </a:spcAft>
              <a:buNone/>
            </a:pPr>
            <a:r>
              <a:rPr lang="en" sz="1300">
                <a:solidFill>
                  <a:schemeClr val="dk1"/>
                </a:solidFill>
              </a:rPr>
              <a:t>RAG — retrieval + reasoning → better answers.</a:t>
            </a:r>
            <a:endParaRPr sz="13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problem does this paper aim to solve?</a:t>
            </a:r>
            <a:endParaRPr/>
          </a:p>
        </p:txBody>
      </p:sp>
      <p:sp>
        <p:nvSpPr>
          <p:cNvPr id="90" name="Google Shape;90;p17"/>
          <p:cNvSpPr txBox="1"/>
          <p:nvPr/>
        </p:nvSpPr>
        <p:spPr>
          <a:xfrm>
            <a:off x="0" y="1228300"/>
            <a:ext cx="8788500" cy="253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300">
                <a:solidFill>
                  <a:schemeClr val="dk1"/>
                </a:solidFill>
              </a:rPr>
              <a:t>RAG systems </a:t>
            </a:r>
            <a:r>
              <a:rPr b="1" lang="en" sz="1300">
                <a:solidFill>
                  <a:schemeClr val="dk1"/>
                </a:solidFill>
              </a:rPr>
              <a:t>boost quality</a:t>
            </a:r>
            <a:r>
              <a:rPr lang="en" sz="1300">
                <a:solidFill>
                  <a:schemeClr val="dk1"/>
                </a:solidFill>
              </a:rPr>
              <a:t>, but they also </a:t>
            </a:r>
            <a:r>
              <a:rPr b="1" lang="en" sz="1300">
                <a:solidFill>
                  <a:schemeClr val="dk1"/>
                </a:solidFill>
              </a:rPr>
              <a:t>slow things down</a:t>
            </a:r>
            <a:r>
              <a:rPr lang="en" sz="1300">
                <a:solidFill>
                  <a:schemeClr val="dk1"/>
                </a:solidFill>
              </a:rPr>
              <a:t>. </a:t>
            </a:r>
            <a:r>
              <a:rPr lang="en" sz="1300">
                <a:solidFill>
                  <a:schemeClr val="dk1"/>
                </a:solidFill>
              </a:rPr>
              <a:t>There’s a </a:t>
            </a:r>
            <a:r>
              <a:rPr b="1" lang="en" sz="1300">
                <a:solidFill>
                  <a:schemeClr val="dk1"/>
                </a:solidFill>
              </a:rPr>
              <a:t>trade-off</a:t>
            </a:r>
            <a:r>
              <a:rPr lang="en" sz="1300">
                <a:solidFill>
                  <a:schemeClr val="dk1"/>
                </a:solidFill>
              </a:rPr>
              <a:t> in RAG between </a:t>
            </a:r>
            <a:r>
              <a:rPr b="1" lang="en" sz="1300">
                <a:solidFill>
                  <a:schemeClr val="dk1"/>
                </a:solidFill>
              </a:rPr>
              <a:t>quality</a:t>
            </a:r>
            <a:r>
              <a:rPr lang="en" sz="1300">
                <a:solidFill>
                  <a:schemeClr val="dk1"/>
                </a:solidFill>
              </a:rPr>
              <a:t> and </a:t>
            </a:r>
            <a:r>
              <a:rPr b="1" lang="en" sz="1300">
                <a:solidFill>
                  <a:schemeClr val="dk1"/>
                </a:solidFill>
              </a:rPr>
              <a:t>speed</a:t>
            </a:r>
            <a:r>
              <a:rPr lang="en" sz="1300">
                <a:solidFill>
                  <a:schemeClr val="dk1"/>
                </a:solidFill>
              </a:rPr>
              <a:t>, which is a Hard Problem. Some of the problems include : - </a:t>
            </a:r>
            <a:endParaRPr sz="1300">
              <a:solidFill>
                <a:schemeClr val="dk1"/>
              </a:solidFill>
            </a:endParaRPr>
          </a:p>
          <a:p>
            <a:pPr indent="-311150" lvl="0" marL="457200" rtl="0" algn="l">
              <a:lnSpc>
                <a:spcPct val="115000"/>
              </a:lnSpc>
              <a:spcBef>
                <a:spcPts val="1200"/>
              </a:spcBef>
              <a:spcAft>
                <a:spcPts val="0"/>
              </a:spcAft>
              <a:buClr>
                <a:schemeClr val="dk1"/>
              </a:buClr>
              <a:buSzPts val="1300"/>
              <a:buAutoNum type="arabicPeriod"/>
            </a:pPr>
            <a:r>
              <a:rPr b="1" lang="en" sz="1300">
                <a:solidFill>
                  <a:schemeClr val="dk1"/>
                </a:solidFill>
              </a:rPr>
              <a:t>Natural language queries are vague</a:t>
            </a:r>
            <a:r>
              <a:rPr lang="en" sz="1300">
                <a:solidFill>
                  <a:schemeClr val="dk1"/>
                </a:solidFill>
              </a:rPr>
              <a:t>. Queries like “Compare NVIDIA’s operating cost…” doesn’t tell the system how many chunks are required.</a:t>
            </a:r>
            <a:endParaRPr sz="1300">
              <a:solidFill>
                <a:schemeClr val="dk1"/>
              </a:solidFill>
            </a:endParaRPr>
          </a:p>
          <a:p>
            <a:pPr indent="-311150" lvl="0" marL="457200" rtl="0" algn="l">
              <a:lnSpc>
                <a:spcPct val="115000"/>
              </a:lnSpc>
              <a:spcBef>
                <a:spcPts val="0"/>
              </a:spcBef>
              <a:spcAft>
                <a:spcPts val="0"/>
              </a:spcAft>
              <a:buClr>
                <a:schemeClr val="dk1"/>
              </a:buClr>
              <a:buSzPts val="1300"/>
              <a:buAutoNum type="arabicPeriod"/>
            </a:pPr>
            <a:r>
              <a:rPr lang="en" sz="1300">
                <a:solidFill>
                  <a:schemeClr val="dk1"/>
                </a:solidFill>
              </a:rPr>
              <a:t>RAG systems have </a:t>
            </a:r>
            <a:r>
              <a:rPr b="1" lang="en" sz="1300">
                <a:solidFill>
                  <a:schemeClr val="dk1"/>
                </a:solidFill>
              </a:rPr>
              <a:t>multiple configurations leading to exponential combinations</a:t>
            </a:r>
            <a:r>
              <a:rPr lang="en" sz="1300">
                <a:solidFill>
                  <a:schemeClr val="dk1"/>
                </a:solidFill>
              </a:rPr>
              <a:t>. Testing all combinations for every query would be too slow.</a:t>
            </a:r>
            <a:endParaRPr sz="1300">
              <a:solidFill>
                <a:schemeClr val="dk1"/>
              </a:solidFill>
            </a:endParaRPr>
          </a:p>
          <a:p>
            <a:pPr indent="-311150" lvl="0" marL="457200" rtl="0" algn="l">
              <a:lnSpc>
                <a:spcPct val="115000"/>
              </a:lnSpc>
              <a:spcBef>
                <a:spcPts val="0"/>
              </a:spcBef>
              <a:spcAft>
                <a:spcPts val="0"/>
              </a:spcAft>
              <a:buClr>
                <a:schemeClr val="dk1"/>
              </a:buClr>
              <a:buSzPts val="1300"/>
              <a:buAutoNum type="arabicPeriod"/>
            </a:pPr>
            <a:r>
              <a:rPr b="1" lang="en" sz="1300">
                <a:solidFill>
                  <a:schemeClr val="dk1"/>
                </a:solidFill>
              </a:rPr>
              <a:t>Scheduling interacts with configuration</a:t>
            </a:r>
            <a:r>
              <a:rPr lang="en" sz="1300">
                <a:solidFill>
                  <a:schemeClr val="dk1"/>
                </a:solidFill>
              </a:rPr>
              <a:t>:- The amount of resources available and the configuration applied for a particular query are directly related.</a:t>
            </a:r>
            <a:endParaRPr sz="1300">
              <a:solidFill>
                <a:schemeClr val="dk1"/>
              </a:solidFill>
            </a:endParaRPr>
          </a:p>
          <a:p>
            <a:pPr indent="0" lvl="0" marL="0" rtl="0" algn="l">
              <a:lnSpc>
                <a:spcPct val="115000"/>
              </a:lnSpc>
              <a:spcBef>
                <a:spcPts val="1200"/>
              </a:spcBef>
              <a:spcAft>
                <a:spcPts val="1200"/>
              </a:spcAft>
              <a:buNone/>
            </a:pPr>
            <a:r>
              <a:t/>
            </a:r>
            <a:endParaRPr sz="1300">
              <a:solidFill>
                <a:schemeClr val="dk1"/>
              </a:solidFill>
            </a:endParaRPr>
          </a:p>
        </p:txBody>
      </p:sp>
      <p:graphicFrame>
        <p:nvGraphicFramePr>
          <p:cNvPr id="91" name="Google Shape;91;p17"/>
          <p:cNvGraphicFramePr/>
          <p:nvPr/>
        </p:nvGraphicFramePr>
        <p:xfrm>
          <a:off x="5109425" y="3273350"/>
          <a:ext cx="3000000" cy="3000000"/>
        </p:xfrm>
        <a:graphic>
          <a:graphicData uri="http://schemas.openxmlformats.org/drawingml/2006/table">
            <a:tbl>
              <a:tblPr>
                <a:noFill/>
                <a:tableStyleId>{BBA4E055-F47C-42DE-BC99-4395C3F29F4A}</a:tableStyleId>
              </a:tblPr>
              <a:tblGrid>
                <a:gridCol w="753950"/>
                <a:gridCol w="2275750"/>
                <a:gridCol w="1004875"/>
              </a:tblGrid>
              <a:tr h="603925">
                <a:tc>
                  <a:txBody>
                    <a:bodyPr/>
                    <a:lstStyle/>
                    <a:p>
                      <a:pPr indent="0" lvl="0" marL="0" rtl="0" algn="ctr">
                        <a:lnSpc>
                          <a:spcPct val="115000"/>
                        </a:lnSpc>
                        <a:spcBef>
                          <a:spcPts val="0"/>
                        </a:spcBef>
                        <a:spcAft>
                          <a:spcPts val="0"/>
                        </a:spcAft>
                        <a:buNone/>
                      </a:pPr>
                      <a:r>
                        <a:rPr b="1" lang="en" sz="1300"/>
                        <a:t>Goal</a:t>
                      </a:r>
                      <a:endParaRPr b="1" sz="13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300"/>
                        <a:t>What helps it</a:t>
                      </a:r>
                      <a:endParaRPr b="1" sz="13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300"/>
                        <a:t>What hurts it</a:t>
                      </a:r>
                      <a:endParaRPr b="1" sz="13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15050">
                <a:tc>
                  <a:txBody>
                    <a:bodyPr/>
                    <a:lstStyle/>
                    <a:p>
                      <a:pPr indent="0" lvl="0" marL="0" rtl="0" algn="l">
                        <a:spcBef>
                          <a:spcPts val="0"/>
                        </a:spcBef>
                        <a:spcAft>
                          <a:spcPts val="0"/>
                        </a:spcAft>
                        <a:buNone/>
                      </a:pPr>
                      <a:r>
                        <a:rPr b="1" lang="en" sz="1200"/>
                        <a:t>Quality</a:t>
                      </a:r>
                      <a:endParaRPr b="1"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Use more chunks (more info)</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Slower</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15050">
                <a:tc>
                  <a:txBody>
                    <a:bodyPr/>
                    <a:lstStyle/>
                    <a:p>
                      <a:pPr indent="0" lvl="0" marL="0" rtl="0" algn="l">
                        <a:spcBef>
                          <a:spcPts val="0"/>
                        </a:spcBef>
                        <a:spcAft>
                          <a:spcPts val="0"/>
                        </a:spcAft>
                        <a:buNone/>
                      </a:pPr>
                      <a:r>
                        <a:rPr b="1" lang="en" sz="1200"/>
                        <a:t>Speed</a:t>
                      </a:r>
                      <a:endParaRPr b="1"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Use fewer chunks</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Risk of missing info</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718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did past RAG systems focus on? What did they miss?</a:t>
            </a:r>
            <a:endParaRPr/>
          </a:p>
        </p:txBody>
      </p:sp>
      <p:sp>
        <p:nvSpPr>
          <p:cNvPr id="97" name="Google Shape;97;p18"/>
          <p:cNvSpPr txBox="1"/>
          <p:nvPr>
            <p:ph idx="1" type="body"/>
          </p:nvPr>
        </p:nvSpPr>
        <p:spPr>
          <a:xfrm>
            <a:off x="311700" y="1152475"/>
            <a:ext cx="8286300" cy="3848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300">
                <a:solidFill>
                  <a:schemeClr val="dk1"/>
                </a:solidFill>
              </a:rPr>
              <a:t>There are already many RAG-related systems (the citations </a:t>
            </a:r>
            <a:r>
              <a:rPr i="1" lang="en" sz="1000">
                <a:solidFill>
                  <a:schemeClr val="dk1"/>
                </a:solidFill>
              </a:rPr>
              <a:t>[2, 17, 32, 34, 37, 40, 44, 54, 76, 87, 90])</a:t>
            </a:r>
            <a:r>
              <a:rPr lang="en" sz="1300">
                <a:solidFill>
                  <a:schemeClr val="dk1"/>
                </a:solidFill>
              </a:rPr>
              <a:t> that mainly do </a:t>
            </a:r>
            <a:r>
              <a:rPr b="1" lang="en" sz="1300">
                <a:solidFill>
                  <a:schemeClr val="dk1"/>
                </a:solidFill>
              </a:rPr>
              <a:t>two things</a:t>
            </a:r>
            <a:r>
              <a:rPr lang="en" sz="1300">
                <a:solidFill>
                  <a:schemeClr val="dk1"/>
                </a:solidFill>
              </a:rPr>
              <a:t>:</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Earlier research mostly focused on </a:t>
            </a:r>
            <a:r>
              <a:rPr b="1" lang="en" sz="1300">
                <a:solidFill>
                  <a:schemeClr val="dk1"/>
                </a:solidFill>
              </a:rPr>
              <a:t>one side of the trade-off</a:t>
            </a:r>
            <a:r>
              <a:rPr lang="en" sz="1300">
                <a:solidFill>
                  <a:schemeClr val="dk1"/>
                </a:solidFill>
              </a:rPr>
              <a:t>:</a:t>
            </a:r>
            <a:endParaRPr sz="1300">
              <a:solidFill>
                <a:schemeClr val="dk1"/>
              </a:solidFill>
            </a:endParaRPr>
          </a:p>
          <a:p>
            <a:pPr indent="-311150" lvl="0" marL="457200" rtl="0" algn="l">
              <a:spcBef>
                <a:spcPts val="1200"/>
              </a:spcBef>
              <a:spcAft>
                <a:spcPts val="0"/>
              </a:spcAft>
              <a:buClr>
                <a:schemeClr val="dk1"/>
              </a:buClr>
              <a:buSzPts val="1300"/>
              <a:buAutoNum type="arabicPeriod"/>
            </a:pPr>
            <a:r>
              <a:rPr b="1" lang="en" sz="1300">
                <a:solidFill>
                  <a:schemeClr val="dk1"/>
                </a:solidFill>
              </a:rPr>
              <a:t>Speed-focused</a:t>
            </a:r>
            <a:r>
              <a:rPr lang="en" sz="1300">
                <a:solidFill>
                  <a:schemeClr val="dk1"/>
                </a:solidFill>
              </a:rPr>
              <a:t> methods → </a:t>
            </a:r>
            <a:r>
              <a:rPr lang="en" sz="1300">
                <a:solidFill>
                  <a:schemeClr val="dk1"/>
                </a:solidFill>
              </a:rPr>
              <a:t>Focus on </a:t>
            </a:r>
            <a:r>
              <a:rPr b="1" lang="en" sz="1300">
                <a:solidFill>
                  <a:schemeClr val="dk1"/>
                </a:solidFill>
              </a:rPr>
              <a:t>model selection or serving optimization. </a:t>
            </a:r>
            <a:r>
              <a:rPr lang="en" sz="1300">
                <a:solidFill>
                  <a:schemeClr val="dk1"/>
                </a:solidFill>
              </a:rPr>
              <a:t>Examples include: - </a:t>
            </a:r>
            <a:endParaRPr sz="1300">
              <a:solidFill>
                <a:schemeClr val="dk1"/>
              </a:solidFill>
            </a:endParaRPr>
          </a:p>
          <a:p>
            <a:pPr indent="-311150" lvl="1" marL="914400" rtl="0" algn="l">
              <a:spcBef>
                <a:spcPts val="0"/>
              </a:spcBef>
              <a:spcAft>
                <a:spcPts val="0"/>
              </a:spcAft>
              <a:buClr>
                <a:schemeClr val="dk1"/>
              </a:buClr>
              <a:buSzPts val="1300"/>
              <a:buAutoNum type="alphaLcPeriod"/>
            </a:pPr>
            <a:r>
              <a:rPr lang="en" sz="1300">
                <a:solidFill>
                  <a:schemeClr val="dk1"/>
                </a:solidFill>
              </a:rPr>
              <a:t>Optimized </a:t>
            </a:r>
            <a:r>
              <a:rPr i="1" lang="en" sz="1300">
                <a:solidFill>
                  <a:schemeClr val="dk1"/>
                </a:solidFill>
              </a:rPr>
              <a:t>Scheduling</a:t>
            </a:r>
            <a:r>
              <a:rPr lang="en" sz="1300">
                <a:solidFill>
                  <a:schemeClr val="dk1"/>
                </a:solidFill>
              </a:rPr>
              <a:t> or GPU Memory usage to make queries faster.</a:t>
            </a:r>
            <a:endParaRPr sz="1300">
              <a:solidFill>
                <a:schemeClr val="dk1"/>
              </a:solidFill>
            </a:endParaRPr>
          </a:p>
          <a:p>
            <a:pPr indent="-311150" lvl="1" marL="914400" rtl="0" algn="l">
              <a:spcBef>
                <a:spcPts val="0"/>
              </a:spcBef>
              <a:spcAft>
                <a:spcPts val="0"/>
              </a:spcAft>
              <a:buClr>
                <a:schemeClr val="dk1"/>
              </a:buClr>
              <a:buSzPts val="1300"/>
              <a:buAutoNum type="alphaLcPeriod"/>
            </a:pPr>
            <a:r>
              <a:rPr lang="en" sz="1300">
                <a:solidFill>
                  <a:schemeClr val="dk1"/>
                </a:solidFill>
              </a:rPr>
              <a:t>Batching similar queries to save GPU time.</a:t>
            </a:r>
            <a:endParaRPr sz="1300">
              <a:solidFill>
                <a:schemeClr val="dk1"/>
              </a:solidFill>
            </a:endParaRPr>
          </a:p>
          <a:p>
            <a:pPr indent="-311150" lvl="0" marL="457200" rtl="0" algn="l">
              <a:spcBef>
                <a:spcPts val="0"/>
              </a:spcBef>
              <a:spcAft>
                <a:spcPts val="0"/>
              </a:spcAft>
              <a:buClr>
                <a:schemeClr val="dk1"/>
              </a:buClr>
              <a:buSzPts val="1300"/>
              <a:buAutoNum type="arabicPeriod"/>
            </a:pPr>
            <a:r>
              <a:rPr b="1" lang="en" sz="1300">
                <a:solidFill>
                  <a:schemeClr val="dk1"/>
                </a:solidFill>
              </a:rPr>
              <a:t>Quality-focused</a:t>
            </a:r>
            <a:r>
              <a:rPr lang="en" sz="1300">
                <a:solidFill>
                  <a:schemeClr val="dk1"/>
                </a:solidFill>
              </a:rPr>
              <a:t> methods → tuned RAG’s internal configurations. Example include: - </a:t>
            </a:r>
            <a:endParaRPr sz="1300">
              <a:solidFill>
                <a:schemeClr val="dk1"/>
              </a:solidFill>
            </a:endParaRPr>
          </a:p>
          <a:p>
            <a:pPr indent="-311150" lvl="1" marL="914400" rtl="0" algn="l">
              <a:spcBef>
                <a:spcPts val="0"/>
              </a:spcBef>
              <a:spcAft>
                <a:spcPts val="0"/>
              </a:spcAft>
              <a:buClr>
                <a:schemeClr val="dk1"/>
              </a:buClr>
              <a:buSzPts val="1300"/>
              <a:buAutoNum type="alphaLcPeriod"/>
            </a:pPr>
            <a:r>
              <a:rPr lang="en" sz="1300">
                <a:solidFill>
                  <a:schemeClr val="dk1"/>
                </a:solidFill>
              </a:rPr>
              <a:t>How many chunks to retrieve ?</a:t>
            </a:r>
            <a:endParaRPr sz="1300">
              <a:solidFill>
                <a:schemeClr val="dk1"/>
              </a:solidFill>
            </a:endParaRPr>
          </a:p>
          <a:p>
            <a:pPr indent="-311150" lvl="1" marL="914400" rtl="0" algn="l">
              <a:spcBef>
                <a:spcPts val="0"/>
              </a:spcBef>
              <a:spcAft>
                <a:spcPts val="0"/>
              </a:spcAft>
              <a:buClr>
                <a:schemeClr val="dk1"/>
              </a:buClr>
              <a:buSzPts val="1300"/>
              <a:buAutoNum type="alphaLcPeriod"/>
            </a:pPr>
            <a:r>
              <a:rPr lang="en" sz="1300">
                <a:solidFill>
                  <a:schemeClr val="dk1"/>
                </a:solidFill>
              </a:rPr>
              <a:t>How to summarize them for better answers?</a:t>
            </a:r>
            <a:endParaRPr sz="1300">
              <a:solidFill>
                <a:schemeClr val="dk1"/>
              </a:solidFill>
            </a:endParaRPr>
          </a:p>
          <a:p>
            <a:pPr indent="0" lvl="0" marL="0" rtl="0" algn="l">
              <a:spcBef>
                <a:spcPts val="1200"/>
              </a:spcBef>
              <a:spcAft>
                <a:spcPts val="1200"/>
              </a:spcAft>
              <a:buNone/>
            </a:pPr>
            <a:r>
              <a:rPr b="1" lang="en" sz="1300">
                <a:solidFill>
                  <a:schemeClr val="dk1"/>
                </a:solidFill>
              </a:rPr>
              <a:t>MAJOR LIMITATION</a:t>
            </a:r>
            <a:r>
              <a:rPr lang="en" sz="1300">
                <a:solidFill>
                  <a:schemeClr val="dk1"/>
                </a:solidFill>
              </a:rPr>
              <a:t>: - Prior Works didn’t focus on the  </a:t>
            </a:r>
            <a:r>
              <a:rPr b="1" lang="en" sz="1300">
                <a:solidFill>
                  <a:schemeClr val="dk1"/>
                </a:solidFill>
              </a:rPr>
              <a:t>trade-off between response delay and generation quality</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4430100" cy="903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the main RAG configuration “knobs”?</a:t>
            </a:r>
            <a:endParaRPr/>
          </a:p>
        </p:txBody>
      </p:sp>
      <p:sp>
        <p:nvSpPr>
          <p:cNvPr id="103" name="Google Shape;103;p19"/>
          <p:cNvSpPr txBox="1"/>
          <p:nvPr>
            <p:ph idx="1" type="body"/>
          </p:nvPr>
        </p:nvSpPr>
        <p:spPr>
          <a:xfrm>
            <a:off x="311700" y="15472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chemeClr val="dk1"/>
                </a:solidFill>
              </a:rPr>
              <a:t>Every RAG query has </a:t>
            </a:r>
            <a:r>
              <a:rPr b="1" lang="en" sz="1200">
                <a:solidFill>
                  <a:schemeClr val="dk1"/>
                </a:solidFill>
              </a:rPr>
              <a:t>parameters (or knobs)</a:t>
            </a:r>
            <a:r>
              <a:rPr lang="en" sz="1200">
                <a:solidFill>
                  <a:schemeClr val="dk1"/>
                </a:solidFill>
              </a:rPr>
              <a:t> that control how it’s run: </a:t>
            </a:r>
            <a:endParaRPr sz="1200">
              <a:solidFill>
                <a:schemeClr val="dk1"/>
              </a:solidFill>
            </a:endParaRPr>
          </a:p>
          <a:p>
            <a:pPr indent="-304800" lvl="0" marL="457200" rtl="0" algn="l">
              <a:spcBef>
                <a:spcPts val="1200"/>
              </a:spcBef>
              <a:spcAft>
                <a:spcPts val="0"/>
              </a:spcAft>
              <a:buClr>
                <a:schemeClr val="dk1"/>
              </a:buClr>
              <a:buSzPts val="1200"/>
              <a:buChar char="●"/>
            </a:pPr>
            <a:r>
              <a:rPr b="1" lang="en" sz="1200">
                <a:solidFill>
                  <a:schemeClr val="dk1"/>
                </a:solidFill>
              </a:rPr>
              <a:t>Number of Chunks</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Synthesis Method</a:t>
            </a:r>
            <a:endParaRPr b="1" sz="1200">
              <a:solidFill>
                <a:schemeClr val="dk1"/>
              </a:solidFill>
            </a:endParaRPr>
          </a:p>
          <a:p>
            <a:pPr indent="-304800" lvl="1" marL="914400" rtl="0" algn="l">
              <a:spcBef>
                <a:spcPts val="0"/>
              </a:spcBef>
              <a:spcAft>
                <a:spcPts val="0"/>
              </a:spcAft>
              <a:buClr>
                <a:schemeClr val="dk1"/>
              </a:buClr>
              <a:buSzPts val="1200"/>
              <a:buChar char="○"/>
            </a:pPr>
            <a:r>
              <a:rPr b="1" lang="en" sz="1200">
                <a:solidFill>
                  <a:schemeClr val="dk1"/>
                </a:solidFill>
              </a:rPr>
              <a:t>Stuff</a:t>
            </a:r>
            <a:r>
              <a:rPr lang="en" sz="1200">
                <a:solidFill>
                  <a:schemeClr val="dk1"/>
                </a:solidFill>
              </a:rPr>
              <a:t>:- </a:t>
            </a:r>
            <a:r>
              <a:rPr b="1" lang="en" sz="1100">
                <a:solidFill>
                  <a:schemeClr val="dk1"/>
                </a:solidFill>
              </a:rPr>
              <a:t>Concatenate all chunks</a:t>
            </a:r>
            <a:r>
              <a:rPr lang="en" sz="1100">
                <a:solidFill>
                  <a:schemeClr val="dk1"/>
                </a:solidFill>
              </a:rPr>
              <a:t> and feed them to the LLM together</a:t>
            </a:r>
            <a:endParaRPr sz="1100">
              <a:solidFill>
                <a:schemeClr val="dk1"/>
              </a:solidFill>
            </a:endParaRPr>
          </a:p>
          <a:p>
            <a:pPr indent="-298450" lvl="1" marL="914400" rtl="0" algn="l">
              <a:spcBef>
                <a:spcPts val="0"/>
              </a:spcBef>
              <a:spcAft>
                <a:spcPts val="0"/>
              </a:spcAft>
              <a:buClr>
                <a:schemeClr val="dk1"/>
              </a:buClr>
              <a:buSzPts val="1100"/>
              <a:buChar char="○"/>
            </a:pPr>
            <a:r>
              <a:rPr b="1" lang="en" sz="1100">
                <a:solidFill>
                  <a:schemeClr val="dk1"/>
                </a:solidFill>
              </a:rPr>
              <a:t>Map-Rerank</a:t>
            </a:r>
            <a:r>
              <a:rPr lang="en" sz="1100">
                <a:solidFill>
                  <a:schemeClr val="dk1"/>
                </a:solidFill>
              </a:rPr>
              <a:t>: - </a:t>
            </a:r>
            <a:r>
              <a:rPr b="1" lang="en" sz="1100">
                <a:solidFill>
                  <a:schemeClr val="dk1"/>
                </a:solidFill>
              </a:rPr>
              <a:t>LLM reads each chunk separately</a:t>
            </a:r>
            <a:r>
              <a:rPr lang="en" sz="1100">
                <a:solidFill>
                  <a:schemeClr val="dk1"/>
                </a:solidFill>
              </a:rPr>
              <a:t>, answers for each, and then we pick the most confident answer</a:t>
            </a:r>
            <a:endParaRPr sz="1100">
              <a:solidFill>
                <a:schemeClr val="dk1"/>
              </a:solidFill>
            </a:endParaRPr>
          </a:p>
          <a:p>
            <a:pPr indent="-298450" lvl="1" marL="914400" rtl="0" algn="l">
              <a:spcBef>
                <a:spcPts val="0"/>
              </a:spcBef>
              <a:spcAft>
                <a:spcPts val="0"/>
              </a:spcAft>
              <a:buClr>
                <a:schemeClr val="dk1"/>
              </a:buClr>
              <a:buSzPts val="1100"/>
              <a:buChar char="○"/>
            </a:pPr>
            <a:r>
              <a:rPr b="1" lang="en" sz="1100">
                <a:solidFill>
                  <a:schemeClr val="dk1"/>
                </a:solidFill>
              </a:rPr>
              <a:t>Map-Reduce</a:t>
            </a:r>
            <a:r>
              <a:rPr lang="en" sz="1100">
                <a:solidFill>
                  <a:schemeClr val="dk1"/>
                </a:solidFill>
              </a:rPr>
              <a:t>: - Each </a:t>
            </a:r>
            <a:r>
              <a:rPr b="1" lang="en" sz="1100">
                <a:solidFill>
                  <a:schemeClr val="dk1"/>
                </a:solidFill>
              </a:rPr>
              <a:t>chunk is summarized</a:t>
            </a:r>
            <a:r>
              <a:rPr lang="en" sz="1100">
                <a:solidFill>
                  <a:schemeClr val="dk1"/>
                </a:solidFill>
              </a:rPr>
              <a:t> separately (</a:t>
            </a:r>
            <a:r>
              <a:rPr i="1" lang="en" sz="1100">
                <a:solidFill>
                  <a:schemeClr val="dk1"/>
                </a:solidFill>
              </a:rPr>
              <a:t>Map phase</a:t>
            </a:r>
            <a:r>
              <a:rPr lang="en" sz="1100">
                <a:solidFill>
                  <a:schemeClr val="dk1"/>
                </a:solidFill>
              </a:rPr>
              <a:t>). Those </a:t>
            </a:r>
            <a:r>
              <a:rPr b="1" lang="en" sz="1100">
                <a:solidFill>
                  <a:schemeClr val="dk1"/>
                </a:solidFill>
              </a:rPr>
              <a:t>summaries are combined</a:t>
            </a:r>
            <a:r>
              <a:rPr lang="en" sz="1100">
                <a:solidFill>
                  <a:schemeClr val="dk1"/>
                </a:solidFill>
              </a:rPr>
              <a:t>, and the LLM produces the final answer (</a:t>
            </a:r>
            <a:r>
              <a:rPr i="1" lang="en" sz="1100">
                <a:solidFill>
                  <a:schemeClr val="dk1"/>
                </a:solidFill>
              </a:rPr>
              <a:t>Reduce phase</a:t>
            </a:r>
            <a:r>
              <a:rPr lang="en" sz="1100">
                <a:solidFill>
                  <a:schemeClr val="dk1"/>
                </a:solidFill>
              </a:rPr>
              <a:t>).</a:t>
            </a:r>
            <a:endParaRPr sz="1100">
              <a:solidFill>
                <a:schemeClr val="dk1"/>
              </a:solidFill>
            </a:endParaRPr>
          </a:p>
          <a:p>
            <a:pPr indent="-304800" lvl="0" marL="457200" marR="0" rtl="0" algn="l">
              <a:lnSpc>
                <a:spcPct val="115000"/>
              </a:lnSpc>
              <a:spcBef>
                <a:spcPts val="0"/>
              </a:spcBef>
              <a:spcAft>
                <a:spcPts val="0"/>
              </a:spcAft>
              <a:buClr>
                <a:schemeClr val="dk1"/>
              </a:buClr>
              <a:buSzPts val="1200"/>
              <a:buChar char="●"/>
            </a:pPr>
            <a:r>
              <a:rPr b="1" lang="en" sz="1200">
                <a:solidFill>
                  <a:schemeClr val="dk1"/>
                </a:solidFill>
              </a:rPr>
              <a:t>Summary</a:t>
            </a:r>
            <a:r>
              <a:rPr b="1" lang="en" sz="1100">
                <a:solidFill>
                  <a:schemeClr val="dk1"/>
                </a:solidFill>
              </a:rPr>
              <a:t> length</a:t>
            </a:r>
            <a:r>
              <a:rPr lang="en" sz="1100">
                <a:solidFill>
                  <a:schemeClr val="dk1"/>
                </a:solidFill>
              </a:rPr>
              <a:t>:- This only matters when you use </a:t>
            </a:r>
            <a:r>
              <a:rPr b="1" lang="en" sz="1100">
                <a:solidFill>
                  <a:schemeClr val="dk1"/>
                </a:solidFill>
              </a:rPr>
              <a:t>map-reduce</a:t>
            </a:r>
            <a:endParaRPr sz="1100">
              <a:solidFill>
                <a:schemeClr val="dk1"/>
              </a:solidFill>
            </a:endParaRPr>
          </a:p>
        </p:txBody>
      </p:sp>
      <p:pic>
        <p:nvPicPr>
          <p:cNvPr id="104" name="Google Shape;104;p19" title="Screenshot 2025-11-09 at 00.05.07.png"/>
          <p:cNvPicPr preferRelativeResize="0"/>
          <p:nvPr/>
        </p:nvPicPr>
        <p:blipFill>
          <a:blip r:embed="rId3">
            <a:alphaModFix/>
          </a:blip>
          <a:stretch>
            <a:fillRect/>
          </a:stretch>
        </p:blipFill>
        <p:spPr>
          <a:xfrm>
            <a:off x="4741900" y="0"/>
            <a:ext cx="4402098"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these configurations affect quality and delay?</a:t>
            </a:r>
            <a:endParaRPr/>
          </a:p>
        </p:txBody>
      </p:sp>
      <p:sp>
        <p:nvSpPr>
          <p:cNvPr id="110" name="Google Shape;110;p20"/>
          <p:cNvSpPr txBox="1"/>
          <p:nvPr>
            <p:ph idx="1" type="body"/>
          </p:nvPr>
        </p:nvSpPr>
        <p:spPr>
          <a:xfrm>
            <a:off x="311700" y="1152475"/>
            <a:ext cx="8520600" cy="38997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b="1" lang="en" sz="1300">
                <a:solidFill>
                  <a:schemeClr val="dk1"/>
                </a:solidFill>
              </a:rPr>
              <a:t>Goal: </a:t>
            </a:r>
            <a:r>
              <a:rPr lang="en" sz="1300">
                <a:solidFill>
                  <a:schemeClr val="dk1"/>
                </a:solidFill>
              </a:rPr>
              <a:t> Test how changing each </a:t>
            </a:r>
            <a:r>
              <a:rPr b="1" lang="en" sz="1300">
                <a:solidFill>
                  <a:schemeClr val="dk1"/>
                </a:solidFill>
              </a:rPr>
              <a:t>RAG configuration knob</a:t>
            </a:r>
            <a:r>
              <a:rPr lang="en" sz="1300">
                <a:solidFill>
                  <a:schemeClr val="dk1"/>
                </a:solidFill>
              </a:rPr>
              <a:t> affects </a:t>
            </a:r>
            <a:r>
              <a:rPr b="1" lang="en" sz="1300">
                <a:solidFill>
                  <a:schemeClr val="dk1"/>
                </a:solidFill>
              </a:rPr>
              <a:t>response time vs. quality</a:t>
            </a:r>
            <a:r>
              <a:rPr lang="en" sz="1300">
                <a:solidFill>
                  <a:schemeClr val="dk1"/>
                </a:solidFill>
              </a:rPr>
              <a:t>.</a:t>
            </a:r>
            <a:endParaRPr b="1" sz="1300">
              <a:solidFill>
                <a:schemeClr val="dk1"/>
              </a:solidFill>
            </a:endParaRPr>
          </a:p>
          <a:p>
            <a:pPr indent="0" lvl="0" marL="0" rtl="0" algn="l">
              <a:spcBef>
                <a:spcPts val="1200"/>
              </a:spcBef>
              <a:spcAft>
                <a:spcPts val="0"/>
              </a:spcAft>
              <a:buNone/>
            </a:pPr>
            <a:r>
              <a:rPr b="1" lang="en" sz="1300">
                <a:solidFill>
                  <a:schemeClr val="dk1"/>
                </a:solidFill>
              </a:rPr>
              <a:t>Experiment Done: -  </a:t>
            </a:r>
            <a:r>
              <a:rPr lang="en" sz="1300">
                <a:solidFill>
                  <a:schemeClr val="dk1"/>
                </a:solidFill>
              </a:rPr>
              <a:t>3 queries from </a:t>
            </a:r>
            <a:r>
              <a:rPr b="1" lang="en" sz="1300">
                <a:solidFill>
                  <a:schemeClr val="dk1"/>
                </a:solidFill>
              </a:rPr>
              <a:t>MuSiQue</a:t>
            </a:r>
            <a:r>
              <a:rPr lang="en" sz="1300">
                <a:solidFill>
                  <a:schemeClr val="dk1"/>
                </a:solidFill>
              </a:rPr>
              <a:t> (reasoning QA) dataset was selected</a:t>
            </a:r>
            <a:endParaRPr sz="1300">
              <a:solidFill>
                <a:schemeClr val="dk1"/>
              </a:solidFill>
            </a:endParaRPr>
          </a:p>
          <a:p>
            <a:pPr indent="-311150" lvl="1" marL="914400" rtl="0" algn="l">
              <a:spcBef>
                <a:spcPts val="1200"/>
              </a:spcBef>
              <a:spcAft>
                <a:spcPts val="0"/>
              </a:spcAft>
              <a:buClr>
                <a:schemeClr val="dk1"/>
              </a:buClr>
              <a:buSzPts val="1300"/>
              <a:buChar char="○"/>
            </a:pPr>
            <a:r>
              <a:rPr b="1" lang="en" sz="1300">
                <a:solidFill>
                  <a:schemeClr val="dk1"/>
                </a:solidFill>
              </a:rPr>
              <a:t>Q1:</a:t>
            </a:r>
            <a:r>
              <a:rPr lang="en" sz="1300">
                <a:solidFill>
                  <a:schemeClr val="dk1"/>
                </a:solidFill>
              </a:rPr>
              <a:t> simple single-fact question - “In what county was William W. Blair born?”</a:t>
            </a:r>
            <a:endParaRPr sz="1300">
              <a:solidFill>
                <a:schemeClr val="dk1"/>
              </a:solidFill>
            </a:endParaRPr>
          </a:p>
          <a:p>
            <a:pPr indent="-311150" lvl="1" marL="914400" rtl="0" algn="l">
              <a:spcBef>
                <a:spcPts val="0"/>
              </a:spcBef>
              <a:spcAft>
                <a:spcPts val="0"/>
              </a:spcAft>
              <a:buClr>
                <a:schemeClr val="dk1"/>
              </a:buClr>
              <a:buSzPts val="1300"/>
              <a:buChar char="○"/>
            </a:pPr>
            <a:r>
              <a:rPr b="1" lang="en" sz="1300">
                <a:solidFill>
                  <a:schemeClr val="dk1"/>
                </a:solidFill>
              </a:rPr>
              <a:t>Q2:</a:t>
            </a:r>
            <a:r>
              <a:rPr lang="en" sz="1300">
                <a:solidFill>
                  <a:schemeClr val="dk1"/>
                </a:solidFill>
              </a:rPr>
              <a:t> moderate, cross-chunk comparison: - “Are Alison Skipper, Diane Gilliam Fisher, and Rachel McAdams from the same country?”</a:t>
            </a:r>
            <a:endParaRPr sz="1300">
              <a:solidFill>
                <a:schemeClr val="dk1"/>
              </a:solidFill>
            </a:endParaRPr>
          </a:p>
          <a:p>
            <a:pPr indent="-311150" lvl="1" marL="914400" rtl="0" algn="l">
              <a:spcBef>
                <a:spcPts val="0"/>
              </a:spcBef>
              <a:spcAft>
                <a:spcPts val="0"/>
              </a:spcAft>
              <a:buClr>
                <a:schemeClr val="dk1"/>
              </a:buClr>
              <a:buSzPts val="1300"/>
              <a:buChar char="○"/>
            </a:pPr>
            <a:r>
              <a:rPr b="1" lang="en" sz="1300">
                <a:solidFill>
                  <a:schemeClr val="dk1"/>
                </a:solidFill>
              </a:rPr>
              <a:t>Q3:</a:t>
            </a:r>
            <a:r>
              <a:rPr lang="en" sz="1300">
                <a:solidFill>
                  <a:schemeClr val="dk1"/>
                </a:solidFill>
              </a:rPr>
              <a:t> complex, multi-step reasoning- “When and why did Voyager 1, the spacecraft that detected storms on Neptune, leave our solar system?”</a:t>
            </a:r>
            <a:endParaRPr sz="1300">
              <a:solidFill>
                <a:schemeClr val="dk1"/>
              </a:solidFill>
            </a:endParaRPr>
          </a:p>
          <a:p>
            <a:pPr indent="0" lvl="0" marL="0" rtl="0" algn="l">
              <a:spcBef>
                <a:spcPts val="1200"/>
              </a:spcBef>
              <a:spcAft>
                <a:spcPts val="0"/>
              </a:spcAft>
              <a:buNone/>
            </a:pPr>
            <a:r>
              <a:rPr b="1" lang="en" sz="1300">
                <a:solidFill>
                  <a:schemeClr val="dk1"/>
                </a:solidFill>
              </a:rPr>
              <a:t>Experiments run:</a:t>
            </a:r>
            <a:endParaRPr b="1" sz="1300">
              <a:solidFill>
                <a:schemeClr val="dk1"/>
              </a:solidFill>
            </a:endParaRPr>
          </a:p>
          <a:p>
            <a:pPr indent="-311150" lvl="0" marL="457200" rtl="0" algn="l">
              <a:spcBef>
                <a:spcPts val="1200"/>
              </a:spcBef>
              <a:spcAft>
                <a:spcPts val="0"/>
              </a:spcAft>
              <a:buSzPts val="1300"/>
              <a:buAutoNum type="arabicPeriod"/>
            </a:pPr>
            <a:r>
              <a:rPr b="1" lang="en" sz="1300">
                <a:solidFill>
                  <a:schemeClr val="dk1"/>
                </a:solidFill>
              </a:rPr>
              <a:t>Vary synthesis method</a:t>
            </a:r>
            <a:r>
              <a:rPr lang="en" sz="1300">
                <a:solidFill>
                  <a:schemeClr val="dk1"/>
                </a:solidFill>
              </a:rPr>
              <a:t> → </a:t>
            </a:r>
            <a:r>
              <a:rPr lang="en" sz="1300">
                <a:solidFill>
                  <a:srgbClr val="188038"/>
                </a:solidFill>
              </a:rPr>
              <a:t>map_rerank</a:t>
            </a:r>
            <a:r>
              <a:rPr lang="en" sz="1300">
                <a:solidFill>
                  <a:schemeClr val="dk1"/>
                </a:solidFill>
              </a:rPr>
              <a:t>, </a:t>
            </a:r>
            <a:r>
              <a:rPr lang="en" sz="1300">
                <a:solidFill>
                  <a:srgbClr val="188038"/>
                </a:solidFill>
              </a:rPr>
              <a:t>stuff</a:t>
            </a:r>
            <a:r>
              <a:rPr lang="en" sz="1300">
                <a:solidFill>
                  <a:schemeClr val="dk1"/>
                </a:solidFill>
              </a:rPr>
              <a:t>, </a:t>
            </a:r>
            <a:r>
              <a:rPr lang="en" sz="1300">
                <a:solidFill>
                  <a:srgbClr val="188038"/>
                </a:solidFill>
              </a:rPr>
              <a:t>map_reduce</a:t>
            </a:r>
            <a:endParaRPr sz="1300">
              <a:solidFill>
                <a:srgbClr val="188038"/>
              </a:solidFill>
            </a:endParaRPr>
          </a:p>
          <a:p>
            <a:pPr indent="-311150" lvl="0" marL="457200" rtl="0" algn="l">
              <a:spcBef>
                <a:spcPts val="0"/>
              </a:spcBef>
              <a:spcAft>
                <a:spcPts val="0"/>
              </a:spcAft>
              <a:buSzPts val="1300"/>
              <a:buAutoNum type="arabicPeriod"/>
            </a:pPr>
            <a:r>
              <a:rPr b="1" lang="en" sz="1300">
                <a:solidFill>
                  <a:schemeClr val="dk1"/>
                </a:solidFill>
              </a:rPr>
              <a:t>Vary number of retrieved chunks</a:t>
            </a:r>
            <a:r>
              <a:rPr lang="en" sz="1300">
                <a:solidFill>
                  <a:schemeClr val="dk1"/>
                </a:solidFill>
              </a:rPr>
              <a:t> → from 1 to 35</a:t>
            </a:r>
            <a:endParaRPr sz="1300">
              <a:solidFill>
                <a:schemeClr val="dk1"/>
              </a:solidFill>
            </a:endParaRPr>
          </a:p>
          <a:p>
            <a:pPr indent="-311150" lvl="0" marL="457200" rtl="0" algn="l">
              <a:spcBef>
                <a:spcPts val="0"/>
              </a:spcBef>
              <a:spcAft>
                <a:spcPts val="0"/>
              </a:spcAft>
              <a:buSzPts val="1300"/>
              <a:buAutoNum type="arabicPeriod"/>
            </a:pPr>
            <a:r>
              <a:rPr b="1" lang="en" sz="1300">
                <a:solidFill>
                  <a:schemeClr val="dk1"/>
                </a:solidFill>
              </a:rPr>
              <a:t>Vary intermediate summary length</a:t>
            </a:r>
            <a:r>
              <a:rPr lang="en" sz="1300">
                <a:solidFill>
                  <a:schemeClr val="dk1"/>
                </a:solidFill>
              </a:rPr>
              <a:t> (in </a:t>
            </a:r>
            <a:r>
              <a:rPr lang="en" sz="1300">
                <a:solidFill>
                  <a:srgbClr val="188038"/>
                </a:solidFill>
              </a:rPr>
              <a:t>map_reduce</a:t>
            </a:r>
            <a:r>
              <a:rPr lang="en" sz="1300">
                <a:solidFill>
                  <a:schemeClr val="dk1"/>
                </a:solidFill>
              </a:rPr>
              <a:t>) → 1 to 100 words</a:t>
            </a:r>
            <a:endParaRPr sz="1300">
              <a:solidFill>
                <a:schemeClr val="dk1"/>
              </a:solidFill>
            </a:endParaRPr>
          </a:p>
          <a:p>
            <a:pPr indent="0" lvl="0" marL="0" rtl="0" algn="l">
              <a:spcBef>
                <a:spcPts val="1200"/>
              </a:spcBef>
              <a:spcAft>
                <a:spcPts val="0"/>
              </a:spcAft>
              <a:buClr>
                <a:schemeClr val="dk1"/>
              </a:buClr>
              <a:buSzPts val="1100"/>
              <a:buFont typeface="Arial"/>
              <a:buNone/>
            </a:pPr>
            <a:r>
              <a:rPr b="1" lang="en" sz="1300">
                <a:solidFill>
                  <a:schemeClr val="dk1"/>
                </a:solidFill>
              </a:rPr>
              <a:t>Measurement:</a:t>
            </a:r>
            <a:endParaRPr b="1" sz="1300">
              <a:solidFill>
                <a:schemeClr val="dk1"/>
              </a:solidFill>
            </a:endParaRPr>
          </a:p>
          <a:p>
            <a:pPr indent="-311150" lvl="0" marL="457200" rtl="0" algn="l">
              <a:spcBef>
                <a:spcPts val="1200"/>
              </a:spcBef>
              <a:spcAft>
                <a:spcPts val="0"/>
              </a:spcAft>
              <a:buClr>
                <a:schemeClr val="dk1"/>
              </a:buClr>
              <a:buSzPts val="1300"/>
              <a:buChar char="●"/>
            </a:pPr>
            <a:r>
              <a:rPr lang="en" sz="1300">
                <a:solidFill>
                  <a:schemeClr val="dk1"/>
                </a:solidFill>
              </a:rPr>
              <a:t>Track </a:t>
            </a:r>
            <a:r>
              <a:rPr b="1" lang="en" sz="1300">
                <a:solidFill>
                  <a:schemeClr val="dk1"/>
                </a:solidFill>
              </a:rPr>
              <a:t>F1 score (quality)</a:t>
            </a:r>
            <a:r>
              <a:rPr lang="en" sz="1300">
                <a:solidFill>
                  <a:schemeClr val="dk1"/>
                </a:solidFill>
              </a:rPr>
              <a:t> and </a:t>
            </a:r>
            <a:r>
              <a:rPr b="1" lang="en" sz="1300">
                <a:solidFill>
                  <a:schemeClr val="dk1"/>
                </a:solidFill>
              </a:rPr>
              <a:t>response delay (seconds)</a:t>
            </a:r>
            <a:r>
              <a:rPr lang="en" sz="1300">
                <a:solidFill>
                  <a:schemeClr val="dk1"/>
                </a:solidFill>
              </a:rPr>
              <a:t> for each query.</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Observe how optimal configurations </a:t>
            </a:r>
            <a:r>
              <a:rPr b="1" lang="en" sz="1300">
                <a:solidFill>
                  <a:schemeClr val="dk1"/>
                </a:solidFill>
              </a:rPr>
              <a:t>shift by query complexity</a:t>
            </a:r>
            <a:r>
              <a:rPr lang="en" sz="1300">
                <a:solidFill>
                  <a:schemeClr val="dk1"/>
                </a:solidFill>
              </a:rPr>
              <a:t>.</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title="Screenshot 2025-11-08 at 23.30.39.png"/>
          <p:cNvPicPr preferRelativeResize="0"/>
          <p:nvPr/>
        </p:nvPicPr>
        <p:blipFill>
          <a:blip r:embed="rId3">
            <a:alphaModFix/>
          </a:blip>
          <a:stretch>
            <a:fillRect/>
          </a:stretch>
        </p:blipFill>
        <p:spPr>
          <a:xfrm>
            <a:off x="0" y="11"/>
            <a:ext cx="9143999" cy="3302278"/>
          </a:xfrm>
          <a:prstGeom prst="rect">
            <a:avLst/>
          </a:prstGeom>
          <a:noFill/>
          <a:ln>
            <a:noFill/>
          </a:ln>
        </p:spPr>
      </p:pic>
      <p:sp>
        <p:nvSpPr>
          <p:cNvPr id="116" name="Google Shape;116;p21"/>
          <p:cNvSpPr txBox="1"/>
          <p:nvPr/>
        </p:nvSpPr>
        <p:spPr>
          <a:xfrm>
            <a:off x="0" y="3370425"/>
            <a:ext cx="91440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rPr>
              <a:t>RESULTS: - </a:t>
            </a:r>
            <a:endParaRPr b="1" sz="1300">
              <a:solidFill>
                <a:schemeClr val="dk1"/>
              </a:solidFill>
            </a:endParaRPr>
          </a:p>
          <a:p>
            <a:pPr indent="-311150" lvl="0" marL="457200" rtl="0" algn="l">
              <a:spcBef>
                <a:spcPts val="0"/>
              </a:spcBef>
              <a:spcAft>
                <a:spcPts val="0"/>
              </a:spcAft>
              <a:buSzPts val="1300"/>
              <a:buAutoNum type="arabicPeriod"/>
            </a:pPr>
            <a:r>
              <a:rPr b="1" lang="en" sz="1300">
                <a:solidFill>
                  <a:schemeClr val="dk1"/>
                </a:solidFill>
              </a:rPr>
              <a:t>Different synthesis methods suit different query types</a:t>
            </a:r>
            <a:r>
              <a:rPr lang="en" sz="1300">
                <a:solidFill>
                  <a:schemeClr val="dk1"/>
                </a:solidFill>
              </a:rPr>
              <a:t> — simple queries prefer </a:t>
            </a:r>
            <a:r>
              <a:rPr lang="en" sz="1300">
                <a:solidFill>
                  <a:srgbClr val="188038"/>
                </a:solidFill>
                <a:latin typeface="Roboto Mono"/>
                <a:ea typeface="Roboto Mono"/>
                <a:cs typeface="Roboto Mono"/>
                <a:sym typeface="Roboto Mono"/>
              </a:rPr>
              <a:t>map_rerank</a:t>
            </a:r>
            <a:r>
              <a:rPr lang="en" sz="1300">
                <a:solidFill>
                  <a:schemeClr val="dk1"/>
                </a:solidFill>
              </a:rPr>
              <a:t>, while complex reasoning needs </a:t>
            </a:r>
            <a:r>
              <a:rPr lang="en" sz="1300">
                <a:solidFill>
                  <a:srgbClr val="188038"/>
                </a:solidFill>
                <a:latin typeface="Roboto Mono"/>
                <a:ea typeface="Roboto Mono"/>
                <a:cs typeface="Roboto Mono"/>
                <a:sym typeface="Roboto Mono"/>
              </a:rPr>
              <a:t>stuff</a:t>
            </a:r>
            <a:r>
              <a:rPr lang="en" sz="1300">
                <a:solidFill>
                  <a:schemeClr val="dk1"/>
                </a:solidFill>
              </a:rPr>
              <a:t> or </a:t>
            </a:r>
            <a:r>
              <a:rPr lang="en" sz="1300">
                <a:solidFill>
                  <a:srgbClr val="188038"/>
                </a:solidFill>
                <a:latin typeface="Roboto Mono"/>
                <a:ea typeface="Roboto Mono"/>
                <a:cs typeface="Roboto Mono"/>
                <a:sym typeface="Roboto Mono"/>
              </a:rPr>
              <a:t>map_reduce</a:t>
            </a:r>
            <a:r>
              <a:rPr lang="en" sz="1300">
                <a:solidFill>
                  <a:schemeClr val="dk1"/>
                </a:solidFill>
              </a:rPr>
              <a:t>.</a:t>
            </a:r>
            <a:endParaRPr sz="1300">
              <a:solidFill>
                <a:schemeClr val="dk1"/>
              </a:solidFill>
            </a:endParaRPr>
          </a:p>
          <a:p>
            <a:pPr indent="-311150" lvl="0" marL="457200" rtl="0" algn="l">
              <a:spcBef>
                <a:spcPts val="0"/>
              </a:spcBef>
              <a:spcAft>
                <a:spcPts val="0"/>
              </a:spcAft>
              <a:buSzPts val="1300"/>
              <a:buAutoNum type="arabicPeriod"/>
            </a:pPr>
            <a:r>
              <a:rPr b="1" lang="en" sz="1300">
                <a:solidFill>
                  <a:schemeClr val="dk1"/>
                </a:solidFill>
              </a:rPr>
              <a:t>Optimal number of chunks varies per query</a:t>
            </a:r>
            <a:r>
              <a:rPr lang="en" sz="1300">
                <a:solidFill>
                  <a:schemeClr val="dk1"/>
                </a:solidFill>
              </a:rPr>
              <a:t> — adding too many causes “lost-in-the-middle,” hurting both quality and speed.</a:t>
            </a:r>
            <a:endParaRPr sz="1300">
              <a:solidFill>
                <a:schemeClr val="dk1"/>
              </a:solidFill>
            </a:endParaRPr>
          </a:p>
          <a:p>
            <a:pPr indent="-311150" lvl="0" marL="457200" rtl="0" algn="l">
              <a:spcBef>
                <a:spcPts val="0"/>
              </a:spcBef>
              <a:spcAft>
                <a:spcPts val="0"/>
              </a:spcAft>
              <a:buSzPts val="1300"/>
              <a:buAutoNum type="arabicPeriod"/>
            </a:pPr>
            <a:r>
              <a:rPr b="1" lang="en" sz="1300">
                <a:solidFill>
                  <a:schemeClr val="dk1"/>
                </a:solidFill>
              </a:rPr>
              <a:t>Summary length matters</a:t>
            </a:r>
            <a:r>
              <a:rPr lang="en" sz="1300">
                <a:solidFill>
                  <a:schemeClr val="dk1"/>
                </a:solidFill>
              </a:rPr>
              <a:t> — short summaries work for easy questions; longer ones preserve reasoning for complex ones.</a:t>
            </a:r>
            <a:endParaRPr sz="13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